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60" r:id="rId1"/>
    <p:sldMasterId id="2147484036" r:id="rId2"/>
    <p:sldMasterId id="2147484060" r:id="rId3"/>
    <p:sldMasterId id="2147484075" r:id="rId4"/>
  </p:sldMasterIdLst>
  <p:notesMasterIdLst>
    <p:notesMasterId r:id="rId33"/>
  </p:notesMasterIdLst>
  <p:sldIdLst>
    <p:sldId id="256" r:id="rId5"/>
    <p:sldId id="415" r:id="rId6"/>
    <p:sldId id="268" r:id="rId7"/>
    <p:sldId id="416" r:id="rId8"/>
    <p:sldId id="417" r:id="rId9"/>
    <p:sldId id="418" r:id="rId10"/>
    <p:sldId id="419" r:id="rId11"/>
    <p:sldId id="420" r:id="rId12"/>
    <p:sldId id="421" r:id="rId13"/>
    <p:sldId id="411" r:id="rId14"/>
    <p:sldId id="412" r:id="rId15"/>
    <p:sldId id="413" r:id="rId16"/>
    <p:sldId id="422" r:id="rId17"/>
    <p:sldId id="423" r:id="rId18"/>
    <p:sldId id="424" r:id="rId19"/>
    <p:sldId id="425" r:id="rId20"/>
    <p:sldId id="426" r:id="rId21"/>
    <p:sldId id="427" r:id="rId22"/>
    <p:sldId id="428" r:id="rId23"/>
    <p:sldId id="292" r:id="rId24"/>
    <p:sldId id="285" r:id="rId25"/>
    <p:sldId id="293" r:id="rId26"/>
    <p:sldId id="294" r:id="rId27"/>
    <p:sldId id="295" r:id="rId28"/>
    <p:sldId id="296" r:id="rId29"/>
    <p:sldId id="297" r:id="rId30"/>
    <p:sldId id="298" r:id="rId31"/>
    <p:sldId id="299" r:id="rId32"/>
  </p:sldIdLst>
  <p:sldSz cx="12192000" cy="6858000"/>
  <p:notesSz cx="6858000" cy="9144000"/>
  <p:embeddedFontLst>
    <p:embeddedFont>
      <p:font typeface="Agency FB" panose="020B0503020202020204" pitchFamily="34" charset="0"/>
      <p:regular r:id="rId34"/>
      <p:bold r:id="rId35"/>
    </p:embeddedFont>
    <p:embeddedFont>
      <p:font typeface="Amatic SC" panose="00000500000000000000" pitchFamily="2" charset="-79"/>
      <p:regular r:id="rId36"/>
      <p:bold r:id="rId37"/>
    </p:embeddedFont>
    <p:embeddedFont>
      <p:font typeface="Aparajita" panose="02020603050405020304" pitchFamily="18" charset="0"/>
      <p:regular r:id="rId38"/>
      <p:bold r:id="rId39"/>
      <p:italic r:id="rId40"/>
      <p:boldItalic r:id="rId41"/>
    </p:embeddedFont>
    <p:embeddedFont>
      <p:font typeface="Corbel" panose="020B0503020204020204" pitchFamily="34" charset="0"/>
      <p:regular r:id="rId42"/>
      <p:bold r:id="rId43"/>
      <p:italic r:id="rId44"/>
      <p:boldItalic r:id="rId45"/>
    </p:embeddedFont>
    <p:embeddedFont>
      <p:font typeface="Lucida Sans" panose="020B0602030504020204" pitchFamily="34" charset="0"/>
      <p:regular r:id="rId46"/>
      <p:bold r:id="rId47"/>
      <p:italic r:id="rId48"/>
      <p:boldItalic r:id="rId49"/>
    </p:embeddedFont>
    <p:embeddedFont>
      <p:font typeface="Source Code Pro" panose="020B0509030403020204" pitchFamily="49" charset="0"/>
      <p:regular r:id="rId50"/>
    </p:embeddedFont>
    <p:embeddedFont>
      <p:font typeface="Times" panose="02020603050405020304" pitchFamily="18" charset="0"/>
      <p:regular r:id="rId51"/>
      <p:bold r:id="rId52"/>
      <p:italic r:id="rId53"/>
      <p:boldItalic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5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21" autoAdjust="0"/>
  </p:normalViewPr>
  <p:slideViewPr>
    <p:cSldViewPr snapToGrid="0" snapToObjects="1">
      <p:cViewPr varScale="1">
        <p:scale>
          <a:sx n="96" d="100"/>
          <a:sy n="96" d="100"/>
        </p:scale>
        <p:origin x="474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6.fntdata"/><Relationship Id="rId21" Type="http://schemas.openxmlformats.org/officeDocument/2006/relationships/slide" Target="slides/slide17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font" Target="fonts/font18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6.xml"/><Relationship Id="rId41" Type="http://schemas.openxmlformats.org/officeDocument/2006/relationships/font" Target="fonts/font8.fntdata"/><Relationship Id="rId54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D6DBF-5CDF-483D-B5D2-9627FD9465E8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968EC-DE3F-4741-83CD-9596236D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44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968EC-DE3F-4741-83CD-9596236D73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62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924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1642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4965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026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0290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8044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5945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3926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968EC-DE3F-4741-83CD-9596236D73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69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D70C18-464E-3545-9CA1-FC88A632BD1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" charset="0"/>
              <a:ea typeface="ＭＳ Ｐゴシック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82BD90-5842-9D48-A685-621D2A4C37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" charset="0"/>
              <a:ea typeface="ＭＳ Ｐゴシック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149E1A-5C54-D64B-9E9D-5A113A6AF7E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" charset="0"/>
              <a:ea typeface="ＭＳ Ｐゴシック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E9F685-F098-8E4C-B6D8-D94BDE4D6D6B}" type="slidenum">
              <a:rPr lang="en-US"/>
              <a:pPr/>
              <a:t>14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E383AF-40C9-E847-ACCB-98F99708451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" charset="0"/>
              <a:ea typeface="ＭＳ Ｐゴシック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E383AF-40C9-E847-ACCB-98F99708451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" charset="0"/>
              <a:ea typeface="ＭＳ Ｐゴシック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968EC-DE3F-4741-83CD-9596236D73F4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6462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Agency FB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Thursday, October 24,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Thursday, October 24,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Thursday, October 24,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E06B-CA66-4704-A499-0EE08D947485}" type="slidenum">
              <a:rPr lang="es-ES" altLang="en-US" smtClean="0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889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BE61-D578-4537-BBAE-A32CD7D28895}" type="slidenum">
              <a:rPr lang="es-ES" altLang="en-US" smtClean="0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787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EB83-C4C0-4B3E-8B89-E9492F6FC214}" type="slidenum">
              <a:rPr lang="es-ES" altLang="en-US" smtClean="0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95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41F0-CA56-4873-B6D9-5CABC7EDFEF4}" type="slidenum">
              <a:rPr lang="es-ES" altLang="en-US" smtClean="0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628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391F-26C9-4236-812D-84C7A16324F0}" type="slidenum">
              <a:rPr lang="es-ES" altLang="en-US" smtClean="0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451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E331-EE8A-448C-8B4C-6F3F010D9DEF}" type="slidenum">
              <a:rPr lang="es-ES" altLang="en-US" smtClean="0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048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57A8-E995-46F6-962F-47BF0A6030F9}" type="slidenum">
              <a:rPr lang="es-ES" altLang="en-US" smtClean="0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03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53F2-763D-49C9-8B8B-3ED466078B57}" type="slidenum">
              <a:rPr lang="es-ES" altLang="en-US" smtClean="0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99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Thursday, October 24,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9E47B-5F47-4227-B81C-B7F24863855C}" type="slidenum">
              <a:rPr lang="es-ES" altLang="en-US" smtClean="0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75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FB41-944F-479E-8E4C-BA758DB89FF8}" type="slidenum">
              <a:rPr lang="es-ES" altLang="en-US" smtClean="0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980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6987-3C06-48C2-8DA1-2FC771E13927}" type="slidenum">
              <a:rPr lang="es-ES" altLang="en-US" smtClean="0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365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0" y="681037"/>
            <a:ext cx="5187952" cy="1731963"/>
          </a:xfrm>
        </p:spPr>
        <p:txBody>
          <a:bodyPr/>
          <a:lstStyle>
            <a:lvl1pPr algn="ctr">
              <a:defRPr sz="4267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0" y="3835400"/>
            <a:ext cx="5181600" cy="2235200"/>
          </a:xfrm>
        </p:spPr>
        <p:txBody>
          <a:bodyPr/>
          <a:lstStyle>
            <a:lvl1pPr marL="0" indent="0" algn="ctr">
              <a:spcBef>
                <a:spcPts val="1200"/>
              </a:spcBef>
              <a:buFont typeface="Times" pitchFamily="-65" charset="0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52000" y="6273800"/>
            <a:ext cx="16256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112000" y="6273800"/>
            <a:ext cx="2540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9" name="Picture 8" descr="wordcloud2.jpg"/>
          <p:cNvPicPr>
            <a:picLocks noChangeAspect="1"/>
          </p:cNvPicPr>
          <p:nvPr userDrawn="1"/>
        </p:nvPicPr>
        <p:blipFill rotWithShape="1">
          <a:blip r:embed="rId2"/>
          <a:srcRect l="19740" t="8415" r="20308" b="8153"/>
          <a:stretch/>
        </p:blipFill>
        <p:spPr>
          <a:xfrm>
            <a:off x="1041936" y="221091"/>
            <a:ext cx="3530065" cy="6357509"/>
          </a:xfrm>
          <a:prstGeom prst="rect">
            <a:avLst/>
          </a:prstGeom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273800"/>
            <a:ext cx="1020232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3934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803400"/>
            <a:ext cx="11379200" cy="444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0" y="6273800"/>
            <a:ext cx="2641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064000" y="6273800"/>
            <a:ext cx="38608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3398523" y="3398522"/>
            <a:ext cx="6858001" cy="6095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933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267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433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752600"/>
            <a:ext cx="5080000" cy="44958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9600" y="1752600"/>
            <a:ext cx="5080000" cy="44958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128000" y="6273800"/>
            <a:ext cx="2641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6000" y="6248400"/>
            <a:ext cx="38608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3398523" y="3398522"/>
            <a:ext cx="6858001" cy="6095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7028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67163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400" y="2311400"/>
            <a:ext cx="5386917" cy="39624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169" y="167163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169" y="2311400"/>
            <a:ext cx="5389033" cy="39624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331200" y="6273800"/>
            <a:ext cx="2641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759200" y="6273800"/>
            <a:ext cx="38608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 rot="5400000">
            <a:off x="-3398523" y="3398522"/>
            <a:ext cx="6858001" cy="6095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828800" y="508000"/>
            <a:ext cx="99568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4588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 rot="5400000">
            <a:off x="-3398523" y="3398522"/>
            <a:ext cx="6858001" cy="6095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367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91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Thursday, October 24,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905000"/>
            <a:ext cx="4011084" cy="1162051"/>
          </a:xfrm>
        </p:spPr>
        <p:txBody>
          <a:bodyPr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3124201"/>
            <a:ext cx="4011084" cy="3001964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3398523" y="3398522"/>
            <a:ext cx="6858001" cy="6095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2848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802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081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81000"/>
            <a:ext cx="2819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8255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781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752601"/>
            <a:ext cx="103632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4076701"/>
            <a:ext cx="103632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3398523" y="3398522"/>
            <a:ext cx="6858001" cy="6095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828800" y="508000"/>
            <a:ext cx="99568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2720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803400"/>
            <a:ext cx="9144000" cy="444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908800" y="6273800"/>
            <a:ext cx="2641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273800"/>
            <a:ext cx="38608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3398523" y="3398522"/>
            <a:ext cx="6858001" cy="6095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2397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4790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415600" y="522867"/>
            <a:ext cx="11360800" cy="3587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10666"/>
            </a:lvl1pPr>
            <a:lvl2pPr lvl="1" algn="ctr">
              <a:spcBef>
                <a:spcPts val="0"/>
              </a:spcBef>
              <a:buSzPct val="100000"/>
              <a:defRPr sz="10666"/>
            </a:lvl2pPr>
            <a:lvl3pPr lvl="2" algn="ctr">
              <a:spcBef>
                <a:spcPts val="0"/>
              </a:spcBef>
              <a:buSzPct val="100000"/>
              <a:defRPr sz="10666"/>
            </a:lvl3pPr>
            <a:lvl4pPr lvl="3" algn="ctr">
              <a:spcBef>
                <a:spcPts val="0"/>
              </a:spcBef>
              <a:buSzPct val="100000"/>
              <a:defRPr sz="10666"/>
            </a:lvl4pPr>
            <a:lvl5pPr lvl="4" algn="ctr">
              <a:spcBef>
                <a:spcPts val="0"/>
              </a:spcBef>
              <a:buSzPct val="100000"/>
              <a:defRPr sz="10666"/>
            </a:lvl5pPr>
            <a:lvl6pPr lvl="5" algn="ctr">
              <a:spcBef>
                <a:spcPts val="0"/>
              </a:spcBef>
              <a:buSzPct val="100000"/>
              <a:defRPr sz="10666"/>
            </a:lvl6pPr>
            <a:lvl7pPr lvl="6" algn="ctr">
              <a:spcBef>
                <a:spcPts val="0"/>
              </a:spcBef>
              <a:buSzPct val="100000"/>
              <a:defRPr sz="10666"/>
            </a:lvl7pPr>
            <a:lvl8pPr lvl="7" algn="ctr">
              <a:spcBef>
                <a:spcPts val="0"/>
              </a:spcBef>
              <a:buSzPct val="100000"/>
              <a:defRPr sz="10666"/>
            </a:lvl8pPr>
            <a:lvl9pPr lvl="8" algn="ctr">
              <a:spcBef>
                <a:spcPts val="0"/>
              </a:spcBef>
              <a:buSzPct val="100000"/>
              <a:defRPr sz="10666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415600" y="5187200"/>
            <a:ext cx="11360800" cy="941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8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8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8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8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8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8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8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8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874001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3737000" y="1070000"/>
            <a:ext cx="4718000" cy="47180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6400"/>
            </a:lvl1pPr>
            <a:lvl2pPr lvl="1" algn="ctr">
              <a:spcBef>
                <a:spcPts val="0"/>
              </a:spcBef>
              <a:buSzPct val="100000"/>
              <a:defRPr sz="6400"/>
            </a:lvl2pPr>
            <a:lvl3pPr lvl="2" algn="ctr">
              <a:spcBef>
                <a:spcPts val="0"/>
              </a:spcBef>
              <a:buSzPct val="100000"/>
              <a:defRPr sz="6400"/>
            </a:lvl3pPr>
            <a:lvl4pPr lvl="3" algn="ctr">
              <a:spcBef>
                <a:spcPts val="0"/>
              </a:spcBef>
              <a:buSzPct val="100000"/>
              <a:defRPr sz="6400"/>
            </a:lvl4pPr>
            <a:lvl5pPr lvl="4" algn="ctr">
              <a:spcBef>
                <a:spcPts val="0"/>
              </a:spcBef>
              <a:buSzPct val="100000"/>
              <a:defRPr sz="6400"/>
            </a:lvl5pPr>
            <a:lvl6pPr lvl="5" algn="ctr">
              <a:spcBef>
                <a:spcPts val="0"/>
              </a:spcBef>
              <a:buSzPct val="100000"/>
              <a:defRPr sz="6400"/>
            </a:lvl6pPr>
            <a:lvl7pPr lvl="6" algn="ctr">
              <a:spcBef>
                <a:spcPts val="0"/>
              </a:spcBef>
              <a:buSzPct val="100000"/>
              <a:defRPr sz="6400"/>
            </a:lvl7pPr>
            <a:lvl8pPr lvl="7" algn="ctr">
              <a:spcBef>
                <a:spcPts val="0"/>
              </a:spcBef>
              <a:buSzPct val="100000"/>
              <a:defRPr sz="6400"/>
            </a:lvl8pPr>
            <a:lvl9pPr lvl="8" algn="ctr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631321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800" cy="445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6352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Thursday, October 24,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529435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>
                <a:solidFill>
                  <a:schemeClr val="lt1"/>
                </a:solidFill>
              </a:rPr>
              <a:pPr/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354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6096000" y="-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cxnSp>
        <p:nvCxnSpPr>
          <p:cNvPr id="38" name="Shape 38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54000" y="1441867"/>
            <a:ext cx="5393600" cy="2280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7200"/>
            </a:lvl1pPr>
            <a:lvl2pPr lvl="1" algn="ctr">
              <a:spcBef>
                <a:spcPts val="0"/>
              </a:spcBef>
              <a:buSzPct val="100000"/>
              <a:defRPr sz="7200"/>
            </a:lvl2pPr>
            <a:lvl3pPr lvl="2" algn="ctr">
              <a:spcBef>
                <a:spcPts val="0"/>
              </a:spcBef>
              <a:buSzPct val="100000"/>
              <a:defRPr sz="7200"/>
            </a:lvl3pPr>
            <a:lvl4pPr lvl="3" algn="ctr">
              <a:spcBef>
                <a:spcPts val="0"/>
              </a:spcBef>
              <a:buSzPct val="100000"/>
              <a:defRPr sz="7200"/>
            </a:lvl4pPr>
            <a:lvl5pPr lvl="4" algn="ctr">
              <a:spcBef>
                <a:spcPts val="0"/>
              </a:spcBef>
              <a:buSzPct val="100000"/>
              <a:defRPr sz="7200"/>
            </a:lvl5pPr>
            <a:lvl6pPr lvl="5" algn="ctr">
              <a:spcBef>
                <a:spcPts val="0"/>
              </a:spcBef>
              <a:buSzPct val="100000"/>
              <a:defRPr sz="7200"/>
            </a:lvl6pPr>
            <a:lvl7pPr lvl="6" algn="ctr">
              <a:spcBef>
                <a:spcPts val="0"/>
              </a:spcBef>
              <a:buSzPct val="100000"/>
              <a:defRPr sz="7200"/>
            </a:lvl7pPr>
            <a:lvl8pPr lvl="7" algn="ctr">
              <a:spcBef>
                <a:spcPts val="0"/>
              </a:spcBef>
              <a:buSzPct val="100000"/>
              <a:defRPr sz="7200"/>
            </a:lvl8pPr>
            <a:lvl9pPr lvl="8" algn="ctr">
              <a:spcBef>
                <a:spcPts val="0"/>
              </a:spcBef>
              <a:buSzPct val="100000"/>
              <a:defRPr sz="72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354000" y="3793629"/>
            <a:ext cx="5393600" cy="179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42882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26000" y="5640767"/>
            <a:ext cx="7998400" cy="79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3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906937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15600" y="1653700"/>
            <a:ext cx="11360800" cy="2642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15600" y="4406167"/>
            <a:ext cx="11360800" cy="173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599928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8562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Thursday, October 24, 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Thursday, October 24,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Thursday, October 24, 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Thursday, October 24,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Thursday, October 24,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Thursday, October 24,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CB818-7379-467D-8E76-EF9D9074A26C}" type="datetime2">
              <a:rPr lang="en-US" smtClean="0"/>
              <a:t>Thursday, October 24,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60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508000"/>
            <a:ext cx="995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803400"/>
            <a:ext cx="103632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0" y="6273800"/>
            <a:ext cx="264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67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67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6400" y="6273800"/>
            <a:ext cx="264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867">
                <a:latin typeface="+mn-lt"/>
              </a:defRPr>
            </a:lvl1pPr>
          </a:lstStyle>
          <a:p>
            <a:fld id="{91F816EA-24CC-2048-859A-C5EA9F275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5408" y="433797"/>
            <a:ext cx="1158592" cy="11664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1600" y="11667"/>
            <a:ext cx="1727200" cy="31810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67" dirty="0">
                <a:solidFill>
                  <a:srgbClr val="A4001D"/>
                </a:solidFill>
                <a:latin typeface="+mn-lt"/>
              </a:rPr>
              <a:t>Dan Jurafsky</a:t>
            </a:r>
          </a:p>
        </p:txBody>
      </p:sp>
    </p:spTree>
    <p:extLst>
      <p:ext uri="{BB962C8B-B14F-4D97-AF65-F5344CB8AC3E}">
        <p14:creationId xmlns:p14="http://schemas.microsoft.com/office/powerpoint/2010/main" val="172836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  <p:sldLayoutId id="2147484072" r:id="rId12"/>
    <p:sldLayoutId id="2147484073" r:id="rId13"/>
    <p:sldLayoutId id="2147484074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Lucida Sans" pitchFamily="-65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Lucida Sans" pitchFamily="-65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Lucida Sans" pitchFamily="-65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Lucida Sans" pitchFamily="-65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914377" indent="-30479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667">
          <a:solidFill>
            <a:schemeClr val="tx1"/>
          </a:solidFill>
          <a:latin typeface="+mn-lt"/>
          <a:ea typeface="ＭＳ Ｐゴシック" pitchFamily="-65" charset="-128"/>
        </a:defRPr>
      </a:lvl2pPr>
      <a:lvl3pPr marL="1371566" indent="-304792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667">
          <a:solidFill>
            <a:schemeClr val="tx1"/>
          </a:solidFill>
          <a:latin typeface="+mn-lt"/>
          <a:ea typeface="ＭＳ Ｐゴシック" pitchFamily="-65" charset="-128"/>
        </a:defRPr>
      </a:lvl3pPr>
      <a:lvl4pPr marL="1828754" indent="-30479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2285943" indent="-304792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895528" indent="-304792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867">
          <a:solidFill>
            <a:schemeClr val="tx1"/>
          </a:solidFill>
          <a:latin typeface="+mn-lt"/>
          <a:ea typeface="ＭＳ Ｐゴシック" pitchFamily="-65" charset="-128"/>
        </a:defRPr>
      </a:lvl6pPr>
      <a:lvl7pPr marL="3505112" indent="-304792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867">
          <a:solidFill>
            <a:schemeClr val="tx1"/>
          </a:solidFill>
          <a:latin typeface="+mn-lt"/>
          <a:ea typeface="ＭＳ Ｐゴシック" pitchFamily="-65" charset="-128"/>
        </a:defRPr>
      </a:lvl7pPr>
      <a:lvl8pPr marL="4114697" indent="-304792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867">
          <a:solidFill>
            <a:schemeClr val="tx1"/>
          </a:solidFill>
          <a:latin typeface="+mn-lt"/>
          <a:ea typeface="ＭＳ Ｐゴシック" pitchFamily="-65" charset="-128"/>
        </a:defRPr>
      </a:lvl8pPr>
      <a:lvl9pPr marL="4724282" indent="-304792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867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800" cy="445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333" smtClean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pPr algn="r"/>
              <a:t>‹#›</a:t>
            </a:fld>
            <a:endParaRPr lang="en" sz="1333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  <p:extLst>
      <p:ext uri="{BB962C8B-B14F-4D97-AF65-F5344CB8AC3E}">
        <p14:creationId xmlns:p14="http://schemas.microsoft.com/office/powerpoint/2010/main" val="5604639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ialect.redlog.net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81FBB1-2CF7-4432-9217-FB11B96905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4" t="9757" b="6090"/>
          <a:stretch/>
        </p:blipFill>
        <p:spPr>
          <a:xfrm>
            <a:off x="0" y="559558"/>
            <a:ext cx="12199332" cy="629002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50355" y="5652655"/>
            <a:ext cx="2080681" cy="1141846"/>
          </a:xfrm>
          <a:solidFill>
            <a:schemeClr val="tx2">
              <a:lumMod val="60000"/>
              <a:lumOff val="40000"/>
              <a:alpha val="30196"/>
            </a:schemeClr>
          </a:solidFill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b="1">
                <a:solidFill>
                  <a:schemeClr val="tx2">
                    <a:lumMod val="20000"/>
                    <a:lumOff val="80000"/>
                  </a:schemeClr>
                </a:solidFill>
                <a:latin typeface="Corbel"/>
                <a:cs typeface="Corbel"/>
              </a:rPr>
              <a:t>COMP 4230</a:t>
            </a:r>
            <a:endParaRPr lang="en-US" b="1" dirty="0">
              <a:solidFill>
                <a:schemeClr val="tx2">
                  <a:lumMod val="20000"/>
                  <a:lumOff val="80000"/>
                </a:schemeClr>
              </a:solidFill>
              <a:latin typeface="Corbel"/>
              <a:cs typeface="Corbel"/>
            </a:endParaRP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latin typeface="Corbel"/>
                <a:cs typeface="Corbel"/>
              </a:rPr>
              <a:t>David J Stucki</a:t>
            </a:r>
          </a:p>
          <a:p>
            <a:pPr>
              <a:spcBef>
                <a:spcPts val="0"/>
              </a:spcBef>
            </a:pPr>
            <a:r>
              <a:rPr lang="en-US" b="1">
                <a:solidFill>
                  <a:schemeClr val="tx2">
                    <a:lumMod val="20000"/>
                    <a:lumOff val="80000"/>
                  </a:schemeClr>
                </a:solidFill>
                <a:latin typeface="Corbel"/>
                <a:cs typeface="Corbel"/>
              </a:rPr>
              <a:t>Fall 2021</a:t>
            </a:r>
            <a:endParaRPr lang="en-US" b="1" dirty="0">
              <a:solidFill>
                <a:schemeClr val="tx2">
                  <a:lumMod val="20000"/>
                  <a:lumOff val="80000"/>
                </a:schemeClr>
              </a:solidFill>
              <a:latin typeface="Corbel"/>
              <a:cs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9361" y="316561"/>
            <a:ext cx="8015203" cy="1141846"/>
          </a:xfrm>
        </p:spPr>
        <p:txBody>
          <a:bodyPr/>
          <a:lstStyle/>
          <a:p>
            <a:pPr algn="r"/>
            <a:r>
              <a:rPr lang="en-US" sz="6000" cap="none" dirty="0">
                <a:cs typeface="Aparajita" panose="020B0604020202020204" pitchFamily="34" charset="0"/>
              </a:rPr>
              <a:t>Natural Language Processing</a:t>
            </a:r>
          </a:p>
        </p:txBody>
      </p:sp>
    </p:spTree>
    <p:extLst>
      <p:ext uri="{BB962C8B-B14F-4D97-AF65-F5344CB8AC3E}">
        <p14:creationId xmlns:p14="http://schemas.microsoft.com/office/powerpoint/2010/main" val="2914358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RegEx Example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/>
          </a:p>
          <a:p>
            <a:pPr marL="0" indent="0" eaLnBrk="1" hangingPunct="1">
              <a:buNone/>
            </a:pPr>
            <a:r>
              <a:rPr lang="en-US"/>
              <a:t>Find </a:t>
            </a:r>
            <a:r>
              <a:rPr lang="en-US" dirty="0"/>
              <a:t>me all instances of the word “the” in a text.</a:t>
            </a:r>
          </a:p>
          <a:p>
            <a:pPr marL="609585" lvl="1" indent="0">
              <a:buNone/>
            </a:pPr>
            <a:r>
              <a:rPr lang="en-US" dirty="0">
                <a:solidFill>
                  <a:srgbClr val="A500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</a:p>
          <a:p>
            <a:pPr marL="1066773" lvl="2" indent="0">
              <a:buNone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                                               Misses capitalized examples</a:t>
            </a:r>
          </a:p>
          <a:p>
            <a:pPr marL="609585" lvl="1" indent="0">
              <a:buNone/>
            </a:pPr>
            <a:r>
              <a:rPr lang="en-US" dirty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tT</a:t>
            </a:r>
            <a:r>
              <a:rPr lang="en-US" dirty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]he</a:t>
            </a:r>
          </a:p>
          <a:p>
            <a:pPr marL="1066773" lvl="2" indent="0">
              <a:buNone/>
            </a:pPr>
            <a:r>
              <a:rPr lang="en-US" dirty="0">
                <a:latin typeface="Calibri"/>
                <a:cs typeface="Calibri"/>
              </a:rPr>
              <a:t>                                               </a:t>
            </a:r>
            <a:r>
              <a:rPr lang="en-US">
                <a:latin typeface="Calibri"/>
                <a:cs typeface="Calibri"/>
              </a:rPr>
              <a:t> Incorrectly </a:t>
            </a:r>
            <a:r>
              <a:rPr lang="en-US" dirty="0">
                <a:latin typeface="Calibri"/>
                <a:cs typeface="Calibri"/>
              </a:rPr>
              <a:t>returns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other</a:t>
            </a:r>
            <a:r>
              <a:rPr lang="en-US" dirty="0">
                <a:latin typeface="Calibri"/>
                <a:cs typeface="Calibri"/>
              </a:rPr>
              <a:t> 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theology</a:t>
            </a:r>
          </a:p>
          <a:p>
            <a:pPr marL="609585" lvl="1" indent="0">
              <a:buNone/>
            </a:pP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[^a-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zA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-Z]</a:t>
            </a:r>
            <a:r>
              <a:rPr lang="en-US" dirty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tT</a:t>
            </a:r>
            <a:r>
              <a:rPr lang="en-US" dirty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he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[^</a:t>
            </a:r>
            <a:r>
              <a:rPr lang="en-US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a-</a:t>
            </a:r>
            <a:r>
              <a:rPr lang="en-US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zA</a:t>
            </a:r>
            <a:r>
              <a:rPr lang="en-US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-Z]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7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RegEx Errors</a:t>
            </a:r>
            <a:endParaRPr 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3733" dirty="0"/>
              <a:t>The process we just went through was based on </a:t>
            </a:r>
            <a:r>
              <a:rPr lang="en-US" sz="3733" dirty="0">
                <a:solidFill>
                  <a:srgbClr val="A50021"/>
                </a:solidFill>
              </a:rPr>
              <a:t>fixing two kinds of errors</a:t>
            </a:r>
          </a:p>
          <a:p>
            <a:pPr lvl="1" eaLnBrk="1" hangingPunct="1"/>
            <a:r>
              <a:rPr lang="en-US" sz="3200" dirty="0"/>
              <a:t>Matching strings that we should not have matched (</a:t>
            </a:r>
            <a:r>
              <a:rPr lang="en-US" sz="3200" dirty="0">
                <a:solidFill>
                  <a:srgbClr val="A50021"/>
                </a:solidFill>
              </a:rPr>
              <a:t>the</a:t>
            </a:r>
            <a:r>
              <a:rPr lang="en-US" sz="3200" dirty="0"/>
              <a:t>re, </a:t>
            </a:r>
            <a:r>
              <a:rPr lang="en-US" sz="3200" dirty="0">
                <a:solidFill>
                  <a:srgbClr val="A50021"/>
                </a:solidFill>
              </a:rPr>
              <a:t>the</a:t>
            </a:r>
            <a:r>
              <a:rPr lang="en-US" sz="3200" dirty="0"/>
              <a:t>n, o</a:t>
            </a:r>
            <a:r>
              <a:rPr lang="en-US" sz="3200" dirty="0">
                <a:solidFill>
                  <a:srgbClr val="A50021"/>
                </a:solidFill>
              </a:rPr>
              <a:t>the</a:t>
            </a:r>
            <a:r>
              <a:rPr lang="en-US" sz="3200" dirty="0"/>
              <a:t>r)</a:t>
            </a:r>
          </a:p>
          <a:p>
            <a:pPr lvl="2" eaLnBrk="1" hangingPunct="1"/>
            <a:r>
              <a:rPr lang="en-US" sz="3200" dirty="0">
                <a:solidFill>
                  <a:srgbClr val="A50021"/>
                </a:solidFill>
              </a:rPr>
              <a:t>False positives (Type I)</a:t>
            </a:r>
          </a:p>
          <a:p>
            <a:pPr lvl="1" eaLnBrk="1" hangingPunct="1"/>
            <a:r>
              <a:rPr lang="en-US" sz="3200" dirty="0"/>
              <a:t>Not matching things that we should have matched (The)</a:t>
            </a:r>
          </a:p>
          <a:p>
            <a:pPr lvl="2" eaLnBrk="1" hangingPunct="1"/>
            <a:r>
              <a:rPr lang="en-US" sz="3200" dirty="0">
                <a:solidFill>
                  <a:srgbClr val="A50021"/>
                </a:solidFill>
              </a:rPr>
              <a:t>False negatives (Type II)</a:t>
            </a:r>
          </a:p>
        </p:txBody>
      </p:sp>
    </p:spTree>
    <p:extLst>
      <p:ext uri="{BB962C8B-B14F-4D97-AF65-F5344CB8AC3E}">
        <p14:creationId xmlns:p14="http://schemas.microsoft.com/office/powerpoint/2010/main" val="5825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RegEx Errors</a:t>
            </a:r>
            <a:endParaRPr 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733" dirty="0"/>
              <a:t>In NLP we are always dealing with these kinds of errors.</a:t>
            </a:r>
          </a:p>
          <a:p>
            <a:r>
              <a:rPr lang="en-US" sz="3733" dirty="0"/>
              <a:t>Reducing the error rate for an application often involves two antagonistic efforts: </a:t>
            </a:r>
          </a:p>
          <a:p>
            <a:pPr lvl="1"/>
            <a:r>
              <a:rPr lang="en-US" sz="3200" dirty="0">
                <a:solidFill>
                  <a:srgbClr val="008000"/>
                </a:solidFill>
              </a:rPr>
              <a:t>Increasing accuracy or precision </a:t>
            </a:r>
            <a:r>
              <a:rPr lang="en-US" sz="3200" dirty="0"/>
              <a:t>(minimizing false positives)</a:t>
            </a:r>
          </a:p>
          <a:p>
            <a:pPr lvl="1"/>
            <a:r>
              <a:rPr lang="en-US" sz="3200" dirty="0">
                <a:solidFill>
                  <a:srgbClr val="008000"/>
                </a:solidFill>
              </a:rPr>
              <a:t>Increasing coverage or recall </a:t>
            </a:r>
            <a:r>
              <a:rPr lang="en-US" sz="3200" dirty="0"/>
              <a:t>(minimizing false negatives).</a:t>
            </a:r>
          </a:p>
        </p:txBody>
      </p:sp>
    </p:spTree>
    <p:extLst>
      <p:ext uri="{BB962C8B-B14F-4D97-AF65-F5344CB8AC3E}">
        <p14:creationId xmlns:p14="http://schemas.microsoft.com/office/powerpoint/2010/main" val="292607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RegEx Summary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Regular expressions play a surprisingly large role</a:t>
            </a:r>
          </a:p>
          <a:p>
            <a:pPr lvl="1"/>
            <a:r>
              <a:rPr lang="en-US" dirty="0"/>
              <a:t>Sophisticated sequences of regular expressions are often the first model for any text </a:t>
            </a:r>
            <a:r>
              <a:rPr lang="en-US"/>
              <a:t>processing approach</a:t>
            </a:r>
            <a:endParaRPr lang="en-US" dirty="0"/>
          </a:p>
          <a:p>
            <a:endParaRPr lang="en-US"/>
          </a:p>
          <a:p>
            <a:r>
              <a:rPr lang="en-US"/>
              <a:t>For </a:t>
            </a:r>
            <a:r>
              <a:rPr lang="en-US" dirty="0"/>
              <a:t>many hard tasks, we use machine learning classifiers</a:t>
            </a:r>
          </a:p>
          <a:p>
            <a:pPr lvl="1"/>
            <a:r>
              <a:rPr lang="en-US" dirty="0"/>
              <a:t>But regular expressions are used as features in the classifiers</a:t>
            </a:r>
          </a:p>
          <a:p>
            <a:pPr lvl="1"/>
            <a:r>
              <a:rPr lang="en-US" dirty="0"/>
              <a:t>Can be very useful in capturing generalizations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82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35200" y="22552"/>
            <a:ext cx="10363200" cy="1143000"/>
          </a:xfrm>
        </p:spPr>
        <p:txBody>
          <a:bodyPr/>
          <a:lstStyle/>
          <a:p>
            <a:r>
              <a:rPr lang="en-US" dirty="0"/>
              <a:t>Text Normalization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219200" y="1295400"/>
            <a:ext cx="10363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4267"/>
          </a:p>
          <a:p>
            <a:pPr>
              <a:lnSpc>
                <a:spcPct val="90000"/>
              </a:lnSpc>
            </a:pPr>
            <a:r>
              <a:rPr lang="en-US" sz="4267"/>
              <a:t>Every </a:t>
            </a:r>
            <a:r>
              <a:rPr lang="en-US" sz="4267" dirty="0"/>
              <a:t>NLP task needs to do text normalization: </a:t>
            </a:r>
          </a:p>
          <a:p>
            <a:pPr marL="1219170" lvl="1" indent="-609585">
              <a:lnSpc>
                <a:spcPct val="90000"/>
              </a:lnSpc>
              <a:buFont typeface="+mj-lt"/>
              <a:buAutoNum type="arabicPeriod"/>
            </a:pPr>
            <a:r>
              <a:rPr lang="en-US" sz="3733" dirty="0"/>
              <a:t>Segmenting/tokenizing words in running text</a:t>
            </a:r>
          </a:p>
          <a:p>
            <a:pPr marL="1219170" lvl="1" indent="-609585">
              <a:lnSpc>
                <a:spcPct val="90000"/>
              </a:lnSpc>
              <a:buFont typeface="+mj-lt"/>
              <a:buAutoNum type="arabicPeriod"/>
            </a:pPr>
            <a:r>
              <a:rPr lang="en-US" sz="3733" dirty="0"/>
              <a:t>Normalizing word formats</a:t>
            </a:r>
          </a:p>
          <a:p>
            <a:pPr marL="1219170" lvl="1" indent="-609585">
              <a:lnSpc>
                <a:spcPct val="90000"/>
              </a:lnSpc>
              <a:buFont typeface="+mj-lt"/>
              <a:buAutoNum type="arabicPeriod"/>
            </a:pPr>
            <a:r>
              <a:rPr lang="en-US" sz="3733" dirty="0"/>
              <a:t>Segmenting sentences in running text</a:t>
            </a:r>
            <a:endParaRPr lang="en-US" sz="4267" b="1" dirty="0"/>
          </a:p>
          <a:p>
            <a:pPr lvl="1">
              <a:lnSpc>
                <a:spcPct val="90000"/>
              </a:lnSpc>
              <a:buFont typeface="Wingdings" charset="2"/>
              <a:buNone/>
            </a:pPr>
            <a:endParaRPr lang="en-US" b="1" dirty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endParaRPr lang="en-US" sz="2400" b="1" dirty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679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many words?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752600"/>
            <a:ext cx="113792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933" dirty="0">
                <a:solidFill>
                  <a:srgbClr val="FF0000"/>
                </a:solidFill>
              </a:rPr>
              <a:t>they lay back on the San Francisco grass and looked at the stars and their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Type</a:t>
            </a:r>
            <a:r>
              <a:rPr lang="en-US" dirty="0">
                <a:solidFill>
                  <a:srgbClr val="000000"/>
                </a:solidFill>
              </a:rPr>
              <a:t>: an element of the vocabulary.</a:t>
            </a:r>
            <a:endParaRPr lang="en-US" b="1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Token</a:t>
            </a:r>
            <a:r>
              <a:rPr lang="en-US" dirty="0">
                <a:solidFill>
                  <a:srgbClr val="000000"/>
                </a:solidFill>
              </a:rPr>
              <a:t>: an instance of that type in running text.</a:t>
            </a:r>
          </a:p>
          <a:p>
            <a:r>
              <a:rPr lang="en-US" dirty="0"/>
              <a:t>How many?</a:t>
            </a:r>
          </a:p>
          <a:p>
            <a:pPr lvl="1"/>
            <a:r>
              <a:rPr lang="en-US" dirty="0"/>
              <a:t>15 tokens (or 14)</a:t>
            </a:r>
          </a:p>
          <a:p>
            <a:pPr lvl="1"/>
            <a:r>
              <a:rPr lang="en-US" dirty="0"/>
              <a:t>13 types (or 12) (or 11?)</a:t>
            </a:r>
          </a:p>
        </p:txBody>
      </p:sp>
    </p:spTree>
    <p:extLst>
      <p:ext uri="{BB962C8B-B14F-4D97-AF65-F5344CB8AC3E}">
        <p14:creationId xmlns:p14="http://schemas.microsoft.com/office/powerpoint/2010/main" val="377522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many words?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905000"/>
            <a:ext cx="11277600" cy="4843041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/>
              <a:t>N</a:t>
            </a:r>
            <a:r>
              <a:rPr lang="en-US" dirty="0"/>
              <a:t> = number of tokens</a:t>
            </a:r>
          </a:p>
          <a:p>
            <a:pPr marL="0" indent="0">
              <a:buNone/>
            </a:pPr>
            <a:r>
              <a:rPr lang="en-US" b="1" i="1" dirty="0"/>
              <a:t>V</a:t>
            </a:r>
            <a:r>
              <a:rPr lang="en-US" dirty="0"/>
              <a:t> = vocabulary = set of types</a:t>
            </a:r>
          </a:p>
          <a:p>
            <a:pPr marL="609585" lvl="1" indent="0">
              <a:buNone/>
            </a:pPr>
            <a:r>
              <a:rPr lang="en-US" sz="2400" dirty="0"/>
              <a:t>|</a:t>
            </a:r>
            <a:r>
              <a:rPr lang="en-US" sz="2400" i="1" dirty="0"/>
              <a:t>V</a:t>
            </a:r>
            <a:r>
              <a:rPr lang="en-US" sz="2400" dirty="0"/>
              <a:t>|</a:t>
            </a:r>
            <a:r>
              <a:rPr lang="en-US" sz="2400" i="1" dirty="0"/>
              <a:t> </a:t>
            </a:r>
            <a:r>
              <a:rPr lang="en-US" sz="2400" dirty="0"/>
              <a:t>is the size of the vocabulary</a:t>
            </a:r>
          </a:p>
          <a:p>
            <a:pPr marL="0" indent="0">
              <a:buNone/>
            </a:pPr>
            <a:endParaRPr lang="en-US" sz="2667" dirty="0"/>
          </a:p>
          <a:p>
            <a:pPr marL="0" indent="0">
              <a:buNone/>
            </a:pPr>
            <a:endParaRPr lang="en-US" sz="2667" dirty="0"/>
          </a:p>
          <a:p>
            <a:pPr marL="0" indent="0">
              <a:buNone/>
            </a:pPr>
            <a:endParaRPr lang="en-US" sz="2667" dirty="0"/>
          </a:p>
          <a:p>
            <a:pPr marL="0" indent="0">
              <a:buNone/>
            </a:pPr>
            <a:endParaRPr lang="en-US" sz="2667" dirty="0"/>
          </a:p>
          <a:p>
            <a:pPr marL="0" indent="0">
              <a:buNone/>
            </a:pPr>
            <a:endParaRPr lang="en-US" sz="2667" dirty="0"/>
          </a:p>
          <a:p>
            <a:pPr marL="0" indent="0">
              <a:buNone/>
            </a:pPr>
            <a:endParaRPr lang="en-US" sz="2667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452272"/>
              </p:ext>
            </p:extLst>
          </p:nvPr>
        </p:nvGraphicFramePr>
        <p:xfrm>
          <a:off x="1117600" y="3937000"/>
          <a:ext cx="9347199" cy="2710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5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5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5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Tokens = 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Types = |V|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1927">
                <a:tc>
                  <a:txBody>
                    <a:bodyPr/>
                    <a:lstStyle/>
                    <a:p>
                      <a:r>
                        <a:rPr lang="en-US" sz="2400" dirty="0"/>
                        <a:t>Switchboard phone</a:t>
                      </a:r>
                      <a:r>
                        <a:rPr lang="en-US" sz="2400" baseline="0" dirty="0"/>
                        <a:t> conversations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2.4 million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</a:t>
                      </a:r>
                      <a:r>
                        <a:rPr lang="en-US" sz="2400" baseline="0" dirty="0"/>
                        <a:t> thousand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2400" dirty="0"/>
                        <a:t>Shakespeare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884,000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31</a:t>
                      </a:r>
                      <a:r>
                        <a:rPr lang="en-US" sz="2400" baseline="0" dirty="0"/>
                        <a:t> thousand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2400" dirty="0"/>
                        <a:t>Google N-grams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 trillion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13 million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94401" y="2209801"/>
            <a:ext cx="56234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667" dirty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rPr>
              <a:t>Church and Gale (1990)</a:t>
            </a:r>
            <a:r>
              <a:rPr lang="en-US" sz="3200" dirty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rPr>
              <a:t>: |V| &gt; O(N</a:t>
            </a:r>
            <a:r>
              <a:rPr lang="en-US" sz="3200" baseline="30000" dirty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rPr>
              <a:t>½</a:t>
            </a:r>
            <a:r>
              <a:rPr lang="en-US" sz="3200" dirty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rPr>
              <a:t>)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33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Issues in Tokenization</a:t>
            </a:r>
          </a:p>
        </p:txBody>
      </p:sp>
      <p:sp>
        <p:nvSpPr>
          <p:cNvPr id="26627" name="Rectangle 2051"/>
          <p:cNvSpPr>
            <a:spLocks noGrp="1" noChangeArrowheads="1"/>
          </p:cNvSpPr>
          <p:nvPr>
            <p:ph sz="quarter" idx="1"/>
          </p:nvPr>
        </p:nvSpPr>
        <p:spPr>
          <a:xfrm>
            <a:off x="406400" y="2500132"/>
            <a:ext cx="11785600" cy="3748268"/>
          </a:xfrm>
        </p:spPr>
        <p:txBody>
          <a:bodyPr/>
          <a:lstStyle/>
          <a:p>
            <a:r>
              <a:rPr lang="en-US" sz="2667" dirty="0">
                <a:latin typeface="Courier New" panose="02070309020205020404" pitchFamily="49" charset="0"/>
                <a:cs typeface="Courier New" panose="02070309020205020404" pitchFamily="49" charset="0"/>
              </a:rPr>
              <a:t>Finland’s capital </a:t>
            </a:r>
            <a:r>
              <a:rPr lang="en-US" sz="2667" dirty="0">
                <a:latin typeface="Courier New" panose="02070309020205020404" pitchFamily="49" charset="0"/>
                <a:cs typeface="Courier New" panose="02070309020205020404" pitchFamily="49" charset="0"/>
                <a:sym typeface="Symbol" charset="2"/>
              </a:rPr>
              <a:t>   </a:t>
            </a:r>
            <a:r>
              <a:rPr lang="en-US" sz="2667" i="1" dirty="0">
                <a:latin typeface="Courier New" panose="02070309020205020404" pitchFamily="49" charset="0"/>
                <a:cs typeface="Courier New" panose="02070309020205020404" pitchFamily="49" charset="0"/>
                <a:sym typeface="Symbol" charset="2"/>
              </a:rPr>
              <a:t>  </a:t>
            </a:r>
            <a:r>
              <a:rPr lang="en-US" sz="2667" dirty="0">
                <a:latin typeface="Courier New" panose="02070309020205020404" pitchFamily="49" charset="0"/>
                <a:cs typeface="Courier New" panose="02070309020205020404" pitchFamily="49" charset="0"/>
                <a:sym typeface="Symbol" charset="2"/>
              </a:rPr>
              <a:t>Finland </a:t>
            </a:r>
            <a:r>
              <a:rPr lang="en-US" sz="2667" dirty="0" err="1">
                <a:latin typeface="Courier New" panose="02070309020205020404" pitchFamily="49" charset="0"/>
                <a:cs typeface="Courier New" panose="02070309020205020404" pitchFamily="49" charset="0"/>
                <a:sym typeface="Symbol" charset="2"/>
              </a:rPr>
              <a:t>Finlands</a:t>
            </a:r>
            <a:r>
              <a:rPr lang="en-US" sz="2667" dirty="0">
                <a:latin typeface="Courier New" panose="02070309020205020404" pitchFamily="49" charset="0"/>
                <a:cs typeface="Courier New" panose="02070309020205020404" pitchFamily="49" charset="0"/>
                <a:sym typeface="Symbol" charset="2"/>
              </a:rPr>
              <a:t> Finland’s </a:t>
            </a:r>
            <a:r>
              <a:rPr lang="en-US" sz="2667" dirty="0">
                <a:latin typeface="Calibri"/>
                <a:cs typeface="Calibri"/>
                <a:sym typeface="Symbol" charset="2"/>
              </a:rPr>
              <a:t> </a:t>
            </a:r>
            <a:r>
              <a:rPr lang="en-US" sz="2667" i="1" dirty="0">
                <a:latin typeface="Calibri"/>
                <a:cs typeface="Calibri"/>
                <a:sym typeface="Symbol" charset="2"/>
              </a:rPr>
              <a:t>?</a:t>
            </a:r>
            <a:endParaRPr lang="en-US" sz="2667" dirty="0">
              <a:latin typeface="Calibri"/>
              <a:cs typeface="Calibri"/>
              <a:sym typeface="Symbol" charset="2"/>
            </a:endParaRPr>
          </a:p>
          <a:p>
            <a:r>
              <a:rPr lang="en-US" sz="2667" dirty="0">
                <a:latin typeface="Courier New" panose="02070309020205020404" pitchFamily="49" charset="0"/>
                <a:cs typeface="Courier New" panose="02070309020205020404" pitchFamily="49" charset="0"/>
              </a:rPr>
              <a:t>what’re, I’m, isn’t  </a:t>
            </a:r>
            <a:r>
              <a:rPr lang="en-US" sz="2667" dirty="0">
                <a:latin typeface="Courier New" panose="02070309020205020404" pitchFamily="49" charset="0"/>
                <a:cs typeface="Courier New" panose="02070309020205020404" pitchFamily="49" charset="0"/>
                <a:sym typeface="Symbol" charset="2"/>
              </a:rPr>
              <a:t></a:t>
            </a:r>
            <a:r>
              <a:rPr lang="en-US" sz="2667" i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667" dirty="0">
                <a:latin typeface="Courier New" panose="02070309020205020404" pitchFamily="49" charset="0"/>
                <a:cs typeface="Courier New" panose="02070309020205020404" pitchFamily="49" charset="0"/>
                <a:sym typeface="Symbol" charset="2"/>
              </a:rPr>
              <a:t>What are, I am, is not</a:t>
            </a:r>
          </a:p>
          <a:p>
            <a:r>
              <a:rPr lang="en-US" sz="2667" dirty="0">
                <a:latin typeface="Courier New" panose="02070309020205020404" pitchFamily="49" charset="0"/>
                <a:cs typeface="Courier New" panose="02070309020205020404" pitchFamily="49" charset="0"/>
                <a:sym typeface="Symbol" charset="2"/>
              </a:rPr>
              <a:t>Hewlett-Packard        Hewlett Packard </a:t>
            </a:r>
            <a:r>
              <a:rPr lang="en-US" sz="2667" dirty="0">
                <a:cs typeface="Calibri"/>
                <a:sym typeface="Symbol" charset="2"/>
              </a:rPr>
              <a:t>?</a:t>
            </a:r>
            <a:endParaRPr lang="en-US" sz="2667" dirty="0">
              <a:latin typeface="Courier New" panose="02070309020205020404" pitchFamily="49" charset="0"/>
              <a:cs typeface="Courier New" panose="02070309020205020404" pitchFamily="49" charset="0"/>
              <a:sym typeface="Symbol" charset="2"/>
            </a:endParaRPr>
          </a:p>
          <a:p>
            <a:r>
              <a:rPr lang="en-US" sz="2667" dirty="0">
                <a:latin typeface="Courier New" panose="02070309020205020404" pitchFamily="49" charset="0"/>
                <a:cs typeface="Courier New" panose="02070309020205020404" pitchFamily="49" charset="0"/>
                <a:sym typeface="Symbol" charset="2"/>
              </a:rPr>
              <a:t>state-of-the-art       state of the art </a:t>
            </a:r>
            <a:r>
              <a:rPr lang="en-US" sz="2667" dirty="0">
                <a:latin typeface="Calibri"/>
                <a:cs typeface="Calibri"/>
                <a:sym typeface="Symbol" charset="2"/>
              </a:rPr>
              <a:t>?</a:t>
            </a:r>
          </a:p>
          <a:p>
            <a:r>
              <a:rPr lang="en-US" sz="2667" dirty="0">
                <a:latin typeface="Courier New" panose="02070309020205020404" pitchFamily="49" charset="0"/>
                <a:cs typeface="Courier New" panose="02070309020205020404" pitchFamily="49" charset="0"/>
                <a:sym typeface="Symbol" charset="2"/>
              </a:rPr>
              <a:t>Lowercase		  lower-case lowercase lower case </a:t>
            </a:r>
            <a:r>
              <a:rPr lang="en-US" sz="2667" dirty="0">
                <a:latin typeface="Calibri"/>
                <a:cs typeface="Calibri"/>
                <a:sym typeface="Symbol" charset="2"/>
              </a:rPr>
              <a:t>?</a:t>
            </a:r>
          </a:p>
          <a:p>
            <a:r>
              <a:rPr lang="en-US" sz="2667" dirty="0">
                <a:latin typeface="Courier New" panose="02070309020205020404" pitchFamily="49" charset="0"/>
                <a:cs typeface="Courier New" panose="02070309020205020404" pitchFamily="49" charset="0"/>
                <a:sym typeface="Symbol" charset="2"/>
              </a:rPr>
              <a:t>San Francisco	  </a:t>
            </a:r>
            <a:r>
              <a:rPr lang="en-US" sz="2933" dirty="0">
                <a:latin typeface="Calibri"/>
                <a:cs typeface="Calibri"/>
                <a:sym typeface="Symbol" charset="2"/>
              </a:rPr>
              <a:t>one token or two?</a:t>
            </a:r>
          </a:p>
          <a:p>
            <a:r>
              <a:rPr lang="en-US" sz="2667" dirty="0">
                <a:latin typeface="Calibri"/>
                <a:cs typeface="Calibri"/>
                <a:sym typeface="Symbol" charset="2"/>
              </a:rPr>
              <a:t>m.p.h., PhD.		</a:t>
            </a:r>
            <a:r>
              <a:rPr lang="en-US" sz="2667" dirty="0">
                <a:latin typeface="Courier New" panose="02070309020205020404" pitchFamily="49" charset="0"/>
                <a:cs typeface="Courier New" panose="02070309020205020404" pitchFamily="49" charset="0"/>
                <a:sym typeface="Symbol" charset="2"/>
              </a:rPr>
              <a:t>  </a:t>
            </a:r>
            <a:r>
              <a:rPr lang="en-US" sz="2667" dirty="0">
                <a:latin typeface="Calibri"/>
                <a:cs typeface="Calibri"/>
                <a:sym typeface="Symbol" charset="2"/>
              </a:rPr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3964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Tokenization: language issues</a:t>
            </a:r>
          </a:p>
        </p:txBody>
      </p:sp>
      <p:sp>
        <p:nvSpPr>
          <p:cNvPr id="27651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406400" y="1803400"/>
            <a:ext cx="11379200" cy="4775200"/>
          </a:xfrm>
        </p:spPr>
        <p:txBody>
          <a:bodyPr/>
          <a:lstStyle/>
          <a:p>
            <a:pPr eaLnBrk="1" hangingPunct="1"/>
            <a:r>
              <a:rPr lang="en-US" dirty="0"/>
              <a:t>French</a:t>
            </a:r>
          </a:p>
          <a:p>
            <a:pPr lvl="1" eaLnBrk="1" hangingPunct="1"/>
            <a:r>
              <a:rPr lang="en-US" b="1" i="1" dirty="0" err="1"/>
              <a:t>L'ensemble</a:t>
            </a:r>
            <a:r>
              <a:rPr lang="en-US" dirty="0"/>
              <a:t> </a:t>
            </a:r>
            <a:r>
              <a:rPr lang="en-US" dirty="0">
                <a:sym typeface="Symbol" charset="2"/>
              </a:rPr>
              <a:t> one token or two?</a:t>
            </a:r>
          </a:p>
          <a:p>
            <a:pPr lvl="2" eaLnBrk="1" hangingPunct="1"/>
            <a:r>
              <a:rPr lang="en-US" b="1" i="1" dirty="0">
                <a:sym typeface="Symbol" charset="2"/>
              </a:rPr>
              <a:t>L </a:t>
            </a:r>
            <a:r>
              <a:rPr lang="en-US" dirty="0">
                <a:sym typeface="Symbol" charset="2"/>
              </a:rPr>
              <a:t>? </a:t>
            </a:r>
            <a:r>
              <a:rPr lang="en-US" b="1" i="1" dirty="0">
                <a:sym typeface="Symbol" charset="2"/>
              </a:rPr>
              <a:t>L’ </a:t>
            </a:r>
            <a:r>
              <a:rPr lang="en-US" dirty="0">
                <a:sym typeface="Symbol" charset="2"/>
              </a:rPr>
              <a:t>? </a:t>
            </a:r>
            <a:r>
              <a:rPr lang="en-US" b="1" i="1" dirty="0">
                <a:sym typeface="Symbol" charset="2"/>
              </a:rPr>
              <a:t>Le </a:t>
            </a:r>
            <a:r>
              <a:rPr lang="en-US" dirty="0">
                <a:sym typeface="Symbol" charset="2"/>
              </a:rPr>
              <a:t>?</a:t>
            </a:r>
          </a:p>
          <a:p>
            <a:pPr lvl="2" eaLnBrk="1" hangingPunct="1"/>
            <a:r>
              <a:rPr lang="en-US" dirty="0">
                <a:sym typeface="Symbol" charset="2"/>
              </a:rPr>
              <a:t>Want </a:t>
            </a:r>
            <a:r>
              <a:rPr lang="en-US" b="1" i="1" dirty="0" err="1">
                <a:sym typeface="Symbol" charset="2"/>
              </a:rPr>
              <a:t>l’ensemble</a:t>
            </a:r>
            <a:r>
              <a:rPr lang="en-US" dirty="0">
                <a:sym typeface="Symbol" charset="2"/>
              </a:rPr>
              <a:t> to match with </a:t>
            </a:r>
            <a:r>
              <a:rPr lang="en-US" b="1" i="1" dirty="0">
                <a:sym typeface="Symbol" charset="2"/>
              </a:rPr>
              <a:t>un ensemble</a:t>
            </a:r>
          </a:p>
          <a:p>
            <a:pPr lvl="1" eaLnBrk="1" hangingPunct="1"/>
            <a:endParaRPr lang="en-US" b="1" i="1" dirty="0">
              <a:sym typeface="Symbol" charset="2"/>
            </a:endParaRPr>
          </a:p>
          <a:p>
            <a:pPr eaLnBrk="1" hangingPunct="1"/>
            <a:r>
              <a:rPr lang="en-US" dirty="0">
                <a:sym typeface="Symbol" charset="2"/>
              </a:rPr>
              <a:t>German noun compounds are not segmented</a:t>
            </a:r>
          </a:p>
          <a:p>
            <a:pPr lvl="1" eaLnBrk="1" hangingPunct="1"/>
            <a:r>
              <a:rPr lang="en-US" b="1" i="1" dirty="0" err="1">
                <a:sym typeface="Symbol" charset="2"/>
              </a:rPr>
              <a:t>Lebensversicherungsgesellschaftsangestellter</a:t>
            </a:r>
            <a:endParaRPr lang="en-US" b="1" i="1" dirty="0">
              <a:sym typeface="Symbol" charset="2"/>
            </a:endParaRPr>
          </a:p>
          <a:p>
            <a:pPr lvl="1" eaLnBrk="1" hangingPunct="1"/>
            <a:r>
              <a:rPr lang="en-US" dirty="0">
                <a:sym typeface="Symbol" charset="2"/>
              </a:rPr>
              <a:t>‘life insurance company employee’</a:t>
            </a:r>
          </a:p>
          <a:p>
            <a:pPr lvl="1" eaLnBrk="1" hangingPunct="1"/>
            <a:r>
              <a:rPr lang="en-US" dirty="0">
                <a:sym typeface="Symbol" charset="2"/>
              </a:rPr>
              <a:t>German information retrieval needs </a:t>
            </a:r>
            <a:r>
              <a:rPr lang="en-US" b="1" dirty="0">
                <a:sym typeface="Symbol" charset="2"/>
              </a:rPr>
              <a:t>compound splitter</a:t>
            </a:r>
            <a:endParaRPr lang="en-US" dirty="0"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900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625600" y="-228600"/>
            <a:ext cx="10363200" cy="1143000"/>
          </a:xfrm>
        </p:spPr>
        <p:txBody>
          <a:bodyPr/>
          <a:lstStyle/>
          <a:p>
            <a:pPr eaLnBrk="1" hangingPunct="1"/>
            <a:r>
              <a:rPr lang="en-US" dirty="0"/>
              <a:t>Tokenization: language issues</a:t>
            </a:r>
          </a:p>
        </p:txBody>
      </p:sp>
      <p:sp>
        <p:nvSpPr>
          <p:cNvPr id="1255427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1625600" y="1066800"/>
            <a:ext cx="11480800" cy="5791200"/>
          </a:xfrm>
        </p:spPr>
        <p:txBody>
          <a:bodyPr/>
          <a:lstStyle/>
          <a:p>
            <a:pPr eaLnBrk="1" hangingPunct="1"/>
            <a:r>
              <a:rPr lang="en-US" dirty="0">
                <a:sym typeface="Symbol" charset="2"/>
              </a:rPr>
              <a:t>Chinese and Japanese no spaces between words:</a:t>
            </a:r>
          </a:p>
          <a:p>
            <a:pPr lvl="1" eaLnBrk="1" hangingPunct="1"/>
            <a:endParaRPr lang="en-US" altLang="ja-JP" dirty="0">
              <a:ea typeface="华文黑体"/>
              <a:cs typeface="华文黑体"/>
              <a:sym typeface="Symbol" charset="2"/>
            </a:endParaRPr>
          </a:p>
          <a:p>
            <a:pPr lvl="1" eaLnBrk="1" hangingPunct="1"/>
            <a:endParaRPr lang="ja-JP" altLang="en-US">
              <a:ea typeface="华文黑体"/>
              <a:cs typeface="华文黑体"/>
              <a:sym typeface="Symbol" charset="2"/>
            </a:endParaRPr>
          </a:p>
          <a:p>
            <a:pPr lvl="1" eaLnBrk="1" hangingPunct="1"/>
            <a:r>
              <a:rPr lang="en-US">
                <a:solidFill>
                  <a:srgbClr val="595959"/>
                </a:solidFill>
                <a:sym typeface="Symbol" charset="2"/>
              </a:rPr>
              <a:t>Sharapova </a:t>
            </a:r>
            <a:r>
              <a:rPr lang="en-US" dirty="0">
                <a:solidFill>
                  <a:srgbClr val="595959"/>
                </a:solidFill>
                <a:sym typeface="Symbol" charset="2"/>
              </a:rPr>
              <a:t>now     lives in       US       southeastern     Florida</a:t>
            </a:r>
          </a:p>
          <a:p>
            <a:pPr eaLnBrk="1" hangingPunct="1"/>
            <a:r>
              <a:rPr lang="en-US" dirty="0">
                <a:sym typeface="Symbol" charset="2"/>
              </a:rPr>
              <a:t>Further complicated in Japanese, with multiple alphabets intermingled</a:t>
            </a:r>
          </a:p>
          <a:p>
            <a:pPr lvl="1" eaLnBrk="1" hangingPunct="1"/>
            <a:r>
              <a:rPr lang="en-US" dirty="0">
                <a:sym typeface="Symbol" charset="2"/>
              </a:rPr>
              <a:t>Dates/amounts in multiple formats</a:t>
            </a:r>
          </a:p>
        </p:txBody>
      </p:sp>
      <p:grpSp>
        <p:nvGrpSpPr>
          <p:cNvPr id="28677" name="Group 1032"/>
          <p:cNvGrpSpPr>
            <a:grpSpLocks/>
          </p:cNvGrpSpPr>
          <p:nvPr/>
        </p:nvGrpSpPr>
        <p:grpSpPr bwMode="auto">
          <a:xfrm>
            <a:off x="2235202" y="5638809"/>
            <a:ext cx="7179733" cy="503238"/>
            <a:chOff x="422" y="3792"/>
            <a:chExt cx="3392" cy="317"/>
          </a:xfrm>
        </p:grpSpPr>
        <p:sp>
          <p:nvSpPr>
            <p:cNvPr id="28691" name="Text Box 1028"/>
            <p:cNvSpPr txBox="1">
              <a:spLocks noChangeArrowheads="1"/>
            </p:cNvSpPr>
            <p:nvPr/>
          </p:nvSpPr>
          <p:spPr bwMode="auto">
            <a:xfrm>
              <a:off x="422" y="3792"/>
              <a:ext cx="683" cy="317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7" dirty="0">
                  <a:solidFill>
                    <a:prstClr val="black"/>
                  </a:solidFill>
                  <a:latin typeface="Calibri"/>
                  <a:ea typeface="ＭＳ Ｐゴシック" charset="0"/>
                  <a:cs typeface="Calibri"/>
                </a:rPr>
                <a:t>Katakana</a:t>
              </a:r>
            </a:p>
          </p:txBody>
        </p:sp>
        <p:sp>
          <p:nvSpPr>
            <p:cNvPr id="28692" name="Text Box 1029"/>
            <p:cNvSpPr txBox="1">
              <a:spLocks noChangeArrowheads="1"/>
            </p:cNvSpPr>
            <p:nvPr/>
          </p:nvSpPr>
          <p:spPr bwMode="auto">
            <a:xfrm>
              <a:off x="1499" y="3792"/>
              <a:ext cx="667" cy="317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7">
                  <a:solidFill>
                    <a:prstClr val="black"/>
                  </a:solidFill>
                  <a:latin typeface="Calibri"/>
                  <a:ea typeface="ＭＳ Ｐゴシック" charset="0"/>
                  <a:cs typeface="Calibri"/>
                </a:rPr>
                <a:t>Hiragana</a:t>
              </a:r>
            </a:p>
          </p:txBody>
        </p:sp>
        <p:sp>
          <p:nvSpPr>
            <p:cNvPr id="28693" name="Text Box 1030"/>
            <p:cNvSpPr txBox="1">
              <a:spLocks noChangeArrowheads="1"/>
            </p:cNvSpPr>
            <p:nvPr/>
          </p:nvSpPr>
          <p:spPr bwMode="auto">
            <a:xfrm>
              <a:off x="2603" y="3792"/>
              <a:ext cx="406" cy="317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7">
                  <a:solidFill>
                    <a:prstClr val="black"/>
                  </a:solidFill>
                  <a:latin typeface="Calibri"/>
                  <a:ea typeface="ＭＳ Ｐゴシック" charset="0"/>
                  <a:cs typeface="Calibri"/>
                </a:rPr>
                <a:t>Kanji</a:t>
              </a:r>
            </a:p>
          </p:txBody>
        </p:sp>
        <p:sp>
          <p:nvSpPr>
            <p:cNvPr id="28694" name="Text Box 1031"/>
            <p:cNvSpPr txBox="1">
              <a:spLocks noChangeArrowheads="1"/>
            </p:cNvSpPr>
            <p:nvPr/>
          </p:nvSpPr>
          <p:spPr bwMode="auto">
            <a:xfrm>
              <a:off x="3275" y="3792"/>
              <a:ext cx="539" cy="317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7" dirty="0" err="1">
                  <a:solidFill>
                    <a:prstClr val="black"/>
                  </a:solidFill>
                  <a:latin typeface="Calibri"/>
                  <a:ea typeface="ＭＳ Ｐゴシック" charset="0"/>
                  <a:cs typeface="Calibri"/>
                </a:rPr>
                <a:t>Romaji</a:t>
              </a:r>
              <a:endParaRPr lang="en-US" sz="2667" dirty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endParaRPr>
            </a:p>
          </p:txBody>
        </p:sp>
      </p:grpSp>
      <p:sp>
        <p:nvSpPr>
          <p:cNvPr id="28678" name="Rectangle 1040"/>
          <p:cNvSpPr>
            <a:spLocks noChangeArrowheads="1"/>
          </p:cNvSpPr>
          <p:nvPr/>
        </p:nvSpPr>
        <p:spPr bwMode="auto">
          <a:xfrm>
            <a:off x="1219200" y="4815396"/>
            <a:ext cx="1930400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cxnSp>
        <p:nvCxnSpPr>
          <p:cNvPr id="28679" name="AutoShape 1041"/>
          <p:cNvCxnSpPr>
            <a:cxnSpLocks noChangeShapeType="1"/>
            <a:stCxn id="28691" idx="0"/>
            <a:endCxn id="28678" idx="2"/>
          </p:cNvCxnSpPr>
          <p:nvPr/>
        </p:nvCxnSpPr>
        <p:spPr bwMode="auto">
          <a:xfrm flipH="1" flipV="1">
            <a:off x="2184400" y="5400171"/>
            <a:ext cx="773644" cy="238638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8680" name="Rectangle 1044"/>
          <p:cNvSpPr>
            <a:spLocks noChangeArrowheads="1"/>
          </p:cNvSpPr>
          <p:nvPr/>
        </p:nvSpPr>
        <p:spPr bwMode="auto">
          <a:xfrm>
            <a:off x="6299200" y="4815396"/>
            <a:ext cx="711200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cxnSp>
        <p:nvCxnSpPr>
          <p:cNvPr id="28681" name="AutoShape 1045"/>
          <p:cNvCxnSpPr>
            <a:cxnSpLocks noChangeShapeType="1"/>
            <a:stCxn id="28692" idx="0"/>
            <a:endCxn id="28680" idx="2"/>
          </p:cNvCxnSpPr>
          <p:nvPr/>
        </p:nvCxnSpPr>
        <p:spPr bwMode="auto">
          <a:xfrm flipV="1">
            <a:off x="5220761" y="5400171"/>
            <a:ext cx="1434039" cy="238638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8682" name="Rectangle 1046"/>
          <p:cNvSpPr>
            <a:spLocks noChangeArrowheads="1"/>
          </p:cNvSpPr>
          <p:nvPr/>
        </p:nvSpPr>
        <p:spPr bwMode="auto">
          <a:xfrm>
            <a:off x="7010400" y="4815396"/>
            <a:ext cx="711200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cxnSp>
        <p:nvCxnSpPr>
          <p:cNvPr id="28683" name="AutoShape 1047"/>
          <p:cNvCxnSpPr>
            <a:cxnSpLocks noChangeShapeType="1"/>
            <a:stCxn id="28693" idx="0"/>
            <a:endCxn id="28682" idx="2"/>
          </p:cNvCxnSpPr>
          <p:nvPr/>
        </p:nvCxnSpPr>
        <p:spPr bwMode="auto">
          <a:xfrm flipV="1">
            <a:off x="7281336" y="5400171"/>
            <a:ext cx="84664" cy="238638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8684" name="Rectangle 1048"/>
          <p:cNvSpPr>
            <a:spLocks noChangeArrowheads="1"/>
          </p:cNvSpPr>
          <p:nvPr/>
        </p:nvSpPr>
        <p:spPr bwMode="auto">
          <a:xfrm>
            <a:off x="9245600" y="4774913"/>
            <a:ext cx="304800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cxnSp>
        <p:nvCxnSpPr>
          <p:cNvPr id="28685" name="AutoShape 1049"/>
          <p:cNvCxnSpPr>
            <a:cxnSpLocks noChangeShapeType="1"/>
            <a:stCxn id="28694" idx="0"/>
            <a:endCxn id="28684" idx="2"/>
          </p:cNvCxnSpPr>
          <p:nvPr/>
        </p:nvCxnSpPr>
        <p:spPr bwMode="auto">
          <a:xfrm flipV="1">
            <a:off x="8844494" y="5359688"/>
            <a:ext cx="553506" cy="279121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255451" name="Text Box 1051"/>
          <p:cNvSpPr txBox="1">
            <a:spLocks noChangeArrowheads="1"/>
          </p:cNvSpPr>
          <p:nvPr/>
        </p:nvSpPr>
        <p:spPr bwMode="auto">
          <a:xfrm>
            <a:off x="1416052" y="6172201"/>
            <a:ext cx="81807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rPr>
              <a:t>End-user can express query entirely in hiragana!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057649-9D43-4710-9120-72D83F90B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307" y="1700406"/>
            <a:ext cx="8689343" cy="9933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BBCFE8-52AA-4765-9E35-83CB921B6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037" y="4725614"/>
            <a:ext cx="10817763" cy="68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7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  <p:bldP spid="28680" grpId="0" animBg="1"/>
      <p:bldP spid="28682" grpId="0" animBg="1"/>
      <p:bldP spid="28684" grpId="0" animBg="1"/>
      <p:bldP spid="12554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9F487-A6B5-49B3-AFBF-3B78CA671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E5B04-9F26-479A-B77A-728CB5FC3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Read Moroney Chapter 6</a:t>
            </a:r>
          </a:p>
          <a:p>
            <a:endParaRPr lang="en-US"/>
          </a:p>
          <a:p>
            <a:r>
              <a:rPr lang="en-US"/>
              <a:t>Read Larson Chapter 11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33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01: A SPACE ODYSSEY Tribute Poster by Nikita Kaun ...">
            <a:extLst>
              <a:ext uri="{FF2B5EF4-FFF2-40B4-BE49-F238E27FC236}">
                <a16:creationId xmlns:a16="http://schemas.microsoft.com/office/drawing/2014/main" id="{EED53EA3-CE72-4651-A4AC-C83EA8EE9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915" y="141751"/>
            <a:ext cx="10875581" cy="880227"/>
          </a:xfrm>
        </p:spPr>
        <p:txBody>
          <a:bodyPr/>
          <a:lstStyle/>
          <a:p>
            <a:pPr algn="r"/>
            <a:r>
              <a:rPr lang="en-US" sz="6000" dirty="0">
                <a:solidFill>
                  <a:schemeClr val="accent5">
                    <a:lumMod val="40000"/>
                    <a:lumOff val="60000"/>
                  </a:schemeClr>
                </a:solidFill>
                <a:cs typeface="Aparajita" panose="020B0604020202020204" pitchFamily="34" charset="0"/>
              </a:rPr>
              <a:t>Natural </a:t>
            </a:r>
            <a:r>
              <a:rPr lang="en-US" sz="6000">
                <a:solidFill>
                  <a:schemeClr val="accent5">
                    <a:lumMod val="40000"/>
                    <a:lumOff val="60000"/>
                  </a:schemeClr>
                </a:solidFill>
                <a:cs typeface="Aparajita" panose="020B0604020202020204" pitchFamily="34" charset="0"/>
              </a:rPr>
              <a:t>Language Processing in TensorFlow</a:t>
            </a:r>
            <a:endParaRPr lang="en-US" sz="6000" dirty="0">
              <a:solidFill>
                <a:schemeClr val="accent5">
                  <a:lumMod val="40000"/>
                  <a:lumOff val="60000"/>
                </a:schemeClr>
              </a:solidFill>
              <a:cs typeface="Aparajita" panose="020B06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475A8E4-A845-1A6A-0105-16BC1374A3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77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r>
              <a:rPr lang="en">
                <a:solidFill>
                  <a:schemeClr val="accent3"/>
                </a:solidFill>
              </a:rPr>
              <a:t>Tokenizing in </a:t>
            </a:r>
            <a:r>
              <a:rPr lang="en">
                <a:solidFill>
                  <a:schemeClr val="accent6">
                    <a:lumMod val="75000"/>
                  </a:schemeClr>
                </a:solidFill>
              </a:rPr>
              <a:t>Tensorflow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15601" y="1638233"/>
            <a:ext cx="5473572" cy="4991167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marL="304792">
              <a:tabLst>
                <a:tab pos="1909186" algn="l"/>
              </a:tabLst>
            </a:pPr>
            <a:r>
              <a:rPr lang="en-US" sz="2133" b="1">
                <a:solidFill>
                  <a:srgbClr val="006699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import </a:t>
            </a:r>
            <a:r>
              <a:rPr lang="en-US" sz="2133" b="1">
                <a:solidFill>
                  <a:srgbClr val="00CCFF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tensorflow </a:t>
            </a:r>
            <a:r>
              <a:rPr lang="en-US" sz="2133" b="1">
                <a:solidFill>
                  <a:srgbClr val="006699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as </a:t>
            </a:r>
            <a:r>
              <a:rPr lang="en-US" sz="2133" b="1">
                <a:solidFill>
                  <a:srgbClr val="00CCFF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tf</a:t>
            </a:r>
            <a:br>
              <a:rPr lang="en-US" sz="2133" b="1">
                <a:solidFill>
                  <a:srgbClr val="00CCFF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</a:br>
            <a:r>
              <a:rPr lang="en-US" sz="2133" b="1">
                <a:solidFill>
                  <a:srgbClr val="006699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from </a:t>
            </a:r>
            <a:r>
              <a:rPr lang="en-US" sz="2133" b="1">
                <a:solidFill>
                  <a:srgbClr val="00CCFF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tensorflow </a:t>
            </a:r>
            <a:r>
              <a:rPr lang="en-US" sz="2133" b="1">
                <a:solidFill>
                  <a:srgbClr val="006699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import </a:t>
            </a:r>
            <a:r>
              <a:rPr lang="en-US" sz="2133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keras</a:t>
            </a:r>
            <a:br>
              <a:rPr lang="en-US" sz="2133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</a:br>
            <a:r>
              <a:rPr lang="en-US" sz="2133" b="1">
                <a:solidFill>
                  <a:srgbClr val="006699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from </a:t>
            </a:r>
            <a:r>
              <a:rPr lang="en-US" sz="2133" b="1">
                <a:solidFill>
                  <a:srgbClr val="00CCFF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tensorflow.keras.preprocessing.text</a:t>
            </a:r>
            <a:br>
              <a:rPr lang="en-US" sz="2133" b="1">
                <a:solidFill>
                  <a:srgbClr val="00CCFF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</a:br>
            <a:r>
              <a:rPr lang="en-US" sz="2133" b="1">
                <a:solidFill>
                  <a:srgbClr val="00CCFF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          </a:t>
            </a:r>
            <a:r>
              <a:rPr lang="en-US" sz="2133" b="1">
                <a:solidFill>
                  <a:srgbClr val="006699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import </a:t>
            </a:r>
            <a:r>
              <a:rPr lang="en-US" sz="2133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Tokenizer</a:t>
            </a:r>
            <a:br>
              <a:rPr lang="en-US" sz="2133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</a:br>
            <a:r>
              <a:rPr lang="en-US" sz="2133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sentences </a:t>
            </a:r>
            <a:r>
              <a:rPr lang="en-US" sz="2133">
                <a:solidFill>
                  <a:srgbClr val="555555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= </a:t>
            </a:r>
            <a:r>
              <a:rPr lang="en-US" sz="2133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[</a:t>
            </a:r>
            <a:br>
              <a:rPr lang="en-US" sz="2133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</a:br>
            <a:r>
              <a:rPr lang="en-US" sz="2133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        </a:t>
            </a:r>
            <a:r>
              <a:rPr lang="en-US" sz="2133">
                <a:solidFill>
                  <a:srgbClr val="CC33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'Today is a sunny day'</a:t>
            </a:r>
            <a:r>
              <a:rPr lang="en-US" sz="2133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,</a:t>
            </a:r>
            <a:br>
              <a:rPr lang="en-US" sz="2133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</a:br>
            <a:r>
              <a:rPr lang="en-US" sz="2133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        </a:t>
            </a:r>
            <a:r>
              <a:rPr lang="en-US" sz="2133">
                <a:solidFill>
                  <a:srgbClr val="CC33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'Today is a rainy day'</a:t>
            </a:r>
            <a:br>
              <a:rPr lang="en-US" sz="2133">
                <a:solidFill>
                  <a:srgbClr val="CC33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</a:br>
            <a:r>
              <a:rPr lang="en-US" sz="2133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]</a:t>
            </a:r>
            <a:br>
              <a:rPr lang="en-US" sz="2133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</a:br>
            <a:r>
              <a:rPr lang="en-US" sz="2133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tokenizer </a:t>
            </a:r>
            <a:r>
              <a:rPr lang="en-US" sz="2133">
                <a:solidFill>
                  <a:srgbClr val="555555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= </a:t>
            </a:r>
            <a:r>
              <a:rPr lang="en-US" sz="2133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Tokenizer</a:t>
            </a:r>
            <a:r>
              <a:rPr lang="en-US" sz="2133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(</a:t>
            </a:r>
            <a:r>
              <a:rPr lang="en-US" sz="2133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num_words </a:t>
            </a:r>
            <a:r>
              <a:rPr lang="en-US" sz="2133">
                <a:solidFill>
                  <a:srgbClr val="555555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= </a:t>
            </a:r>
            <a:r>
              <a:rPr lang="en-US" sz="2133">
                <a:solidFill>
                  <a:srgbClr val="FF66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100</a:t>
            </a:r>
            <a:r>
              <a:rPr lang="en-US" sz="2133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)</a:t>
            </a:r>
            <a:br>
              <a:rPr lang="en-US" sz="2133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</a:br>
            <a:r>
              <a:rPr lang="en-US" sz="2133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tokenizer</a:t>
            </a:r>
            <a:r>
              <a:rPr lang="en-US" sz="2133">
                <a:solidFill>
                  <a:srgbClr val="555555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.</a:t>
            </a:r>
            <a:r>
              <a:rPr lang="en-US" sz="2133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fit_on_texts</a:t>
            </a:r>
            <a:r>
              <a:rPr lang="en-US" sz="2133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(</a:t>
            </a:r>
            <a:r>
              <a:rPr lang="en-US" sz="2133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sentences</a:t>
            </a:r>
            <a:r>
              <a:rPr lang="en-US" sz="2133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)</a:t>
            </a:r>
            <a:br>
              <a:rPr lang="en-US" sz="2133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</a:br>
            <a:r>
              <a:rPr lang="en-US" sz="2133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word_index </a:t>
            </a:r>
            <a:r>
              <a:rPr lang="en-US" sz="2133">
                <a:solidFill>
                  <a:srgbClr val="555555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= </a:t>
            </a:r>
            <a:r>
              <a:rPr lang="en-US" sz="2133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tokenizer</a:t>
            </a:r>
            <a:r>
              <a:rPr lang="en-US" sz="2133">
                <a:solidFill>
                  <a:srgbClr val="555555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.</a:t>
            </a:r>
            <a:r>
              <a:rPr lang="en-US" sz="2133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word_index</a:t>
            </a:r>
            <a:br>
              <a:rPr lang="en-US" sz="2133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</a:br>
            <a:r>
              <a:rPr lang="en-US" sz="2133" b="1">
                <a:solidFill>
                  <a:srgbClr val="006699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print</a:t>
            </a:r>
            <a:r>
              <a:rPr lang="en-US" sz="2133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(</a:t>
            </a:r>
            <a:r>
              <a:rPr lang="en-US" sz="2133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word_index</a:t>
            </a:r>
            <a:r>
              <a:rPr lang="en-US" sz="2133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)</a:t>
            </a:r>
            <a:endParaRPr lang="en" sz="2133">
              <a:solidFill>
                <a:schemeClr val="accent3"/>
              </a:solidFill>
              <a:latin typeface="Agency FB" panose="020B0503020202020204" pitchFamily="34" charset="0"/>
              <a:cs typeface="Amatic SC" panose="00000500000000000000" pitchFamily="2" charset="-79"/>
            </a:endParaRPr>
          </a:p>
        </p:txBody>
      </p:sp>
      <p:pic>
        <p:nvPicPr>
          <p:cNvPr id="4" name="Picture 2" descr="Hal 9000 Icon - ClipArt Best">
            <a:extLst>
              <a:ext uri="{FF2B5EF4-FFF2-40B4-BE49-F238E27FC236}">
                <a16:creationId xmlns:a16="http://schemas.microsoft.com/office/drawing/2014/main" id="{E970F605-A183-49B6-B10D-A8199613C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618" y="76207"/>
            <a:ext cx="1850567" cy="185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81">
            <a:extLst>
              <a:ext uri="{FF2B5EF4-FFF2-40B4-BE49-F238E27FC236}">
                <a16:creationId xmlns:a16="http://schemas.microsoft.com/office/drawing/2014/main" id="{A354B34A-1457-4EE9-ACF9-CFF4B3656720}"/>
              </a:ext>
            </a:extLst>
          </p:cNvPr>
          <p:cNvSpPr txBox="1">
            <a:spLocks/>
          </p:cNvSpPr>
          <p:nvPr/>
        </p:nvSpPr>
        <p:spPr>
          <a:xfrm>
            <a:off x="6096000" y="1638233"/>
            <a:ext cx="5573485" cy="5143561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buNone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609585" indent="-304792" defTabSz="1219170">
              <a:spcAft>
                <a:spcPts val="2133"/>
              </a:spcAft>
              <a:buClr>
                <a:srgbClr val="666666"/>
              </a:buClr>
              <a:buFont typeface="Source Code Pro"/>
              <a:buChar char="●"/>
              <a:tabLst>
                <a:tab pos="1909186" algn="l"/>
              </a:tabLst>
            </a:pPr>
            <a:r>
              <a:rPr lang="en" sz="2533" kern="0">
                <a:solidFill>
                  <a:srgbClr val="7C7CE0"/>
                </a:solidFill>
              </a:rPr>
              <a:t>'sentences' is the corpus of data we are processing</a:t>
            </a:r>
          </a:p>
          <a:p>
            <a:pPr marL="609585" indent="-304792" defTabSz="1219170">
              <a:spcAft>
                <a:spcPts val="2133"/>
              </a:spcAft>
              <a:buClr>
                <a:srgbClr val="666666"/>
              </a:buClr>
              <a:buFont typeface="Source Code Pro"/>
              <a:buChar char="●"/>
              <a:tabLst>
                <a:tab pos="1909186" algn="l"/>
              </a:tabLst>
            </a:pPr>
            <a:r>
              <a:rPr lang="en" sz="2533" kern="0">
                <a:solidFill>
                  <a:srgbClr val="DB4437"/>
                </a:solidFill>
              </a:rPr>
              <a:t>'num_words' is an upper bound on the number of unique words</a:t>
            </a:r>
          </a:p>
          <a:p>
            <a:pPr marL="609585" indent="-304792" defTabSz="1219170">
              <a:spcAft>
                <a:spcPts val="2133"/>
              </a:spcAft>
              <a:buClr>
                <a:srgbClr val="666666"/>
              </a:buClr>
              <a:buFont typeface="Source Code Pro"/>
              <a:buChar char="●"/>
              <a:tabLst>
                <a:tab pos="1909186" algn="l"/>
              </a:tabLst>
            </a:pPr>
            <a:r>
              <a:rPr lang="en" sz="2533" kern="0">
                <a:solidFill>
                  <a:srgbClr val="00FDC8">
                    <a:lumMod val="75000"/>
                  </a:srgbClr>
                </a:solidFill>
              </a:rPr>
              <a:t>'word_index' is a dictionary that associates each word with a number, or index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6D5D53-6BE1-4A34-8D90-FC27C59ADB0E}"/>
              </a:ext>
            </a:extLst>
          </p:cNvPr>
          <p:cNvSpPr txBox="1"/>
          <p:nvPr/>
        </p:nvSpPr>
        <p:spPr>
          <a:xfrm>
            <a:off x="1427627" y="6330388"/>
            <a:ext cx="4594528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{</a:t>
            </a:r>
            <a:r>
              <a:rPr lang="en-US" sz="2133" kern="0">
                <a:solidFill>
                  <a:srgbClr val="CC3300"/>
                </a:solidFill>
                <a:latin typeface="Agency FB" panose="020B0503020202020204" pitchFamily="34" charset="0"/>
                <a:cs typeface="Arial"/>
                <a:sym typeface="Arial"/>
              </a:rPr>
              <a:t>'today'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: </a:t>
            </a:r>
            <a:r>
              <a:rPr lang="en-US" sz="2133" kern="0">
                <a:solidFill>
                  <a:srgbClr val="FF6600"/>
                </a:solidFill>
                <a:latin typeface="Agency FB" panose="020B0503020202020204" pitchFamily="34" charset="0"/>
                <a:cs typeface="Arial"/>
                <a:sym typeface="Arial"/>
              </a:rPr>
              <a:t>1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, </a:t>
            </a:r>
            <a:r>
              <a:rPr lang="en-US" sz="2133" kern="0">
                <a:solidFill>
                  <a:srgbClr val="CC3300"/>
                </a:solidFill>
                <a:latin typeface="Agency FB" panose="020B0503020202020204" pitchFamily="34" charset="0"/>
                <a:cs typeface="Arial"/>
                <a:sym typeface="Arial"/>
              </a:rPr>
              <a:t>'is'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: </a:t>
            </a:r>
            <a:r>
              <a:rPr lang="en-US" sz="2133" kern="0">
                <a:solidFill>
                  <a:srgbClr val="FF6600"/>
                </a:solidFill>
                <a:latin typeface="Agency FB" panose="020B0503020202020204" pitchFamily="34" charset="0"/>
                <a:cs typeface="Arial"/>
                <a:sym typeface="Arial"/>
              </a:rPr>
              <a:t>2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, </a:t>
            </a:r>
            <a:r>
              <a:rPr lang="en-US" sz="2133" kern="0">
                <a:solidFill>
                  <a:srgbClr val="CC3300"/>
                </a:solidFill>
                <a:latin typeface="Agency FB" panose="020B0503020202020204" pitchFamily="34" charset="0"/>
                <a:cs typeface="Arial"/>
                <a:sym typeface="Arial"/>
              </a:rPr>
              <a:t>'a'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: </a:t>
            </a:r>
            <a:r>
              <a:rPr lang="en-US" sz="2133" kern="0">
                <a:solidFill>
                  <a:srgbClr val="FF6600"/>
                </a:solidFill>
                <a:latin typeface="Agency FB" panose="020B0503020202020204" pitchFamily="34" charset="0"/>
                <a:cs typeface="Arial"/>
                <a:sym typeface="Arial"/>
              </a:rPr>
              <a:t>3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, </a:t>
            </a:r>
            <a:r>
              <a:rPr lang="en-US" sz="2133" kern="0">
                <a:solidFill>
                  <a:srgbClr val="CC3300"/>
                </a:solidFill>
                <a:latin typeface="Agency FB" panose="020B0503020202020204" pitchFamily="34" charset="0"/>
                <a:cs typeface="Arial"/>
                <a:sym typeface="Arial"/>
              </a:rPr>
              <a:t>'day'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: </a:t>
            </a:r>
            <a:r>
              <a:rPr lang="en-US" sz="2133" kern="0">
                <a:solidFill>
                  <a:srgbClr val="FF6600"/>
                </a:solidFill>
                <a:latin typeface="Agency FB" panose="020B0503020202020204" pitchFamily="34" charset="0"/>
                <a:cs typeface="Arial"/>
                <a:sym typeface="Arial"/>
              </a:rPr>
              <a:t>4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, </a:t>
            </a:r>
            <a:r>
              <a:rPr lang="en-US" sz="2133" kern="0">
                <a:solidFill>
                  <a:srgbClr val="CC3300"/>
                </a:solidFill>
                <a:latin typeface="Agency FB" panose="020B0503020202020204" pitchFamily="34" charset="0"/>
                <a:cs typeface="Arial"/>
                <a:sym typeface="Arial"/>
              </a:rPr>
              <a:t>'sunny'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: </a:t>
            </a:r>
            <a:r>
              <a:rPr lang="en-US" sz="2133" kern="0">
                <a:solidFill>
                  <a:srgbClr val="FF6600"/>
                </a:solidFill>
                <a:latin typeface="Agency FB" panose="020B0503020202020204" pitchFamily="34" charset="0"/>
                <a:cs typeface="Arial"/>
                <a:sym typeface="Arial"/>
              </a:rPr>
              <a:t>5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, </a:t>
            </a:r>
            <a:r>
              <a:rPr lang="en-US" sz="2133" kern="0">
                <a:solidFill>
                  <a:srgbClr val="CC3300"/>
                </a:solidFill>
                <a:latin typeface="Agency FB" panose="020B0503020202020204" pitchFamily="34" charset="0"/>
                <a:cs typeface="Arial"/>
                <a:sym typeface="Arial"/>
              </a:rPr>
              <a:t>'rainy'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: </a:t>
            </a:r>
            <a:r>
              <a:rPr lang="en-US" sz="2133" kern="0">
                <a:solidFill>
                  <a:srgbClr val="FF6600"/>
                </a:solidFill>
                <a:latin typeface="Agency FB" panose="020B0503020202020204" pitchFamily="34" charset="0"/>
                <a:cs typeface="Arial"/>
                <a:sym typeface="Arial"/>
              </a:rPr>
              <a:t>6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}</a:t>
            </a:r>
            <a:r>
              <a:rPr lang="en-US" sz="1600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977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build="p"/>
      <p:bldP spid="6" grpId="0" build="p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r>
              <a:rPr lang="en">
                <a:solidFill>
                  <a:schemeClr val="accent3"/>
                </a:solidFill>
              </a:rPr>
              <a:t>Sentence</a:t>
            </a:r>
            <a:r>
              <a:rPr lang="en">
                <a:solidFill>
                  <a:schemeClr val="accent3"/>
                </a:solidFill>
                <a:sym typeface="Symbol" panose="05050102010706020507" pitchFamily="18" charset="2"/>
              </a:rPr>
              <a:t></a:t>
            </a:r>
            <a:r>
              <a:rPr lang="en">
                <a:solidFill>
                  <a:schemeClr val="accent3"/>
                </a:solidFill>
              </a:rPr>
              <a:t>Sequence in </a:t>
            </a:r>
            <a:r>
              <a:rPr lang="en">
                <a:solidFill>
                  <a:schemeClr val="accent6">
                    <a:lumMod val="75000"/>
                  </a:schemeClr>
                </a:solidFill>
              </a:rPr>
              <a:t>Tensorflow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15601" y="1638233"/>
            <a:ext cx="5473572" cy="4991167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marL="304792">
              <a:lnSpc>
                <a:spcPct val="100000"/>
              </a:lnSpc>
              <a:spcAft>
                <a:spcPts val="0"/>
              </a:spcAft>
              <a:tabLst>
                <a:tab pos="1909186" algn="l"/>
              </a:tabLst>
            </a:pPr>
            <a:r>
              <a:rPr lang="en-US" sz="2133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sentences </a:t>
            </a:r>
            <a:r>
              <a:rPr lang="en-US" sz="2133">
                <a:solidFill>
                  <a:srgbClr val="555555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= </a:t>
            </a:r>
            <a:r>
              <a:rPr lang="en-US" sz="2133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[</a:t>
            </a:r>
            <a:br>
              <a:rPr lang="en-US" sz="2133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</a:br>
            <a:r>
              <a:rPr lang="en-US" sz="2133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        </a:t>
            </a:r>
            <a:r>
              <a:rPr lang="en-US" sz="2133">
                <a:solidFill>
                  <a:srgbClr val="CC33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'Today is a sunny day'</a:t>
            </a:r>
            <a:r>
              <a:rPr lang="en-US" sz="2133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,</a:t>
            </a:r>
            <a:br>
              <a:rPr lang="en-US" sz="2133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</a:br>
            <a:r>
              <a:rPr lang="en-US" sz="2133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        </a:t>
            </a:r>
            <a:r>
              <a:rPr lang="en-US" sz="2133">
                <a:solidFill>
                  <a:srgbClr val="CC33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'Today is a rainy day'</a:t>
            </a:r>
            <a:r>
              <a:rPr lang="en-US" sz="2133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,</a:t>
            </a:r>
            <a:br>
              <a:rPr lang="en-US" sz="2133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</a:br>
            <a:r>
              <a:rPr lang="en-US" sz="2133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        </a:t>
            </a:r>
            <a:r>
              <a:rPr lang="en-US" sz="2133">
                <a:solidFill>
                  <a:srgbClr val="CC33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'Is it sunny today?'</a:t>
            </a:r>
            <a:br>
              <a:rPr lang="en-US" sz="2133">
                <a:solidFill>
                  <a:srgbClr val="CC33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</a:br>
            <a:r>
              <a:rPr lang="en-US" sz="2133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]</a:t>
            </a:r>
            <a:br>
              <a:rPr lang="en-US" sz="2133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</a:br>
            <a:r>
              <a:rPr lang="en-US" sz="2133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tokenizer </a:t>
            </a:r>
            <a:r>
              <a:rPr lang="en-US" sz="2133">
                <a:solidFill>
                  <a:srgbClr val="555555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= </a:t>
            </a:r>
            <a:r>
              <a:rPr lang="en-US" sz="2133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Tokenizer</a:t>
            </a:r>
            <a:r>
              <a:rPr lang="en-US" sz="2133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(</a:t>
            </a:r>
            <a:r>
              <a:rPr lang="en-US" sz="2133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num_words </a:t>
            </a:r>
            <a:r>
              <a:rPr lang="en-US" sz="2133">
                <a:solidFill>
                  <a:srgbClr val="555555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= </a:t>
            </a:r>
            <a:r>
              <a:rPr lang="en-US" sz="2133">
                <a:solidFill>
                  <a:srgbClr val="FF66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100</a:t>
            </a:r>
            <a:r>
              <a:rPr lang="en-US" sz="2133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)</a:t>
            </a:r>
            <a:br>
              <a:rPr lang="en-US" sz="2133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</a:br>
            <a:r>
              <a:rPr lang="en-US" sz="2133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tokenizer</a:t>
            </a:r>
            <a:r>
              <a:rPr lang="en-US" sz="2133">
                <a:solidFill>
                  <a:srgbClr val="555555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.</a:t>
            </a:r>
            <a:r>
              <a:rPr lang="en-US" sz="2133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fit_on_texts</a:t>
            </a:r>
            <a:r>
              <a:rPr lang="en-US" sz="2133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(</a:t>
            </a:r>
            <a:r>
              <a:rPr lang="en-US" sz="2133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sentences</a:t>
            </a:r>
            <a:r>
              <a:rPr lang="en-US" sz="2133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)</a:t>
            </a:r>
            <a:br>
              <a:rPr lang="en-US" sz="2133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</a:br>
            <a:r>
              <a:rPr lang="en-US" sz="2133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word_index </a:t>
            </a:r>
            <a:r>
              <a:rPr lang="en-US" sz="2133">
                <a:solidFill>
                  <a:srgbClr val="555555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= </a:t>
            </a:r>
            <a:r>
              <a:rPr lang="en-US" sz="2133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tokenizer</a:t>
            </a:r>
            <a:r>
              <a:rPr lang="en-US" sz="2133">
                <a:solidFill>
                  <a:srgbClr val="555555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.</a:t>
            </a:r>
            <a:r>
              <a:rPr lang="en-US" sz="2133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word_index</a:t>
            </a:r>
          </a:p>
          <a:p>
            <a:pPr marL="304792">
              <a:lnSpc>
                <a:spcPct val="100000"/>
              </a:lnSpc>
              <a:spcAft>
                <a:spcPts val="0"/>
              </a:spcAft>
              <a:tabLst>
                <a:tab pos="1909186" algn="l"/>
              </a:tabLst>
            </a:pPr>
            <a:r>
              <a:rPr lang="en-US" sz="2133">
                <a:solidFill>
                  <a:srgbClr val="006699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print</a:t>
            </a:r>
            <a:r>
              <a:rPr lang="en-US" sz="2133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(</a:t>
            </a:r>
            <a:r>
              <a:rPr lang="en-US" sz="2133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word_index</a:t>
            </a:r>
            <a:r>
              <a:rPr lang="en-US" sz="2133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)</a:t>
            </a:r>
            <a:endParaRPr lang="en-US" sz="2133">
              <a:solidFill>
                <a:srgbClr val="000088"/>
              </a:solidFill>
              <a:latin typeface="Agency FB" panose="020B0503020202020204" pitchFamily="34" charset="0"/>
              <a:cs typeface="Amatic SC" panose="00000500000000000000" pitchFamily="2" charset="-79"/>
            </a:endParaRPr>
          </a:p>
          <a:p>
            <a:pPr marL="304792">
              <a:lnSpc>
                <a:spcPct val="100000"/>
              </a:lnSpc>
              <a:spcAft>
                <a:spcPts val="0"/>
              </a:spcAft>
              <a:tabLst>
                <a:tab pos="1909186" algn="l"/>
              </a:tabLst>
            </a:pPr>
            <a:r>
              <a:rPr lang="en-US" sz="2133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sequences = tokenizer.texts_to_sequences(sentences)</a:t>
            </a:r>
            <a:br>
              <a:rPr lang="en-US" sz="2133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</a:br>
            <a:r>
              <a:rPr lang="en-US" sz="2133">
                <a:solidFill>
                  <a:srgbClr val="006699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print</a:t>
            </a:r>
            <a:r>
              <a:rPr lang="en-US" sz="2133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(</a:t>
            </a:r>
            <a:r>
              <a:rPr lang="en-US" sz="2133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sequences</a:t>
            </a:r>
            <a:r>
              <a:rPr lang="en-US" sz="2133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)</a:t>
            </a:r>
            <a:endParaRPr lang="en" sz="2133">
              <a:solidFill>
                <a:schemeClr val="accent3"/>
              </a:solidFill>
              <a:latin typeface="Agency FB" panose="020B0503020202020204" pitchFamily="34" charset="0"/>
              <a:cs typeface="Amatic SC" panose="00000500000000000000" pitchFamily="2" charset="-79"/>
            </a:endParaRPr>
          </a:p>
        </p:txBody>
      </p:sp>
      <p:pic>
        <p:nvPicPr>
          <p:cNvPr id="4" name="Picture 2" descr="Hal 9000 Icon - ClipArt Best">
            <a:extLst>
              <a:ext uri="{FF2B5EF4-FFF2-40B4-BE49-F238E27FC236}">
                <a16:creationId xmlns:a16="http://schemas.microsoft.com/office/drawing/2014/main" id="{E970F605-A183-49B6-B10D-A8199613C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618" y="76207"/>
            <a:ext cx="1850567" cy="185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81">
            <a:extLst>
              <a:ext uri="{FF2B5EF4-FFF2-40B4-BE49-F238E27FC236}">
                <a16:creationId xmlns:a16="http://schemas.microsoft.com/office/drawing/2014/main" id="{A354B34A-1457-4EE9-ACF9-CFF4B3656720}"/>
              </a:ext>
            </a:extLst>
          </p:cNvPr>
          <p:cNvSpPr txBox="1">
            <a:spLocks/>
          </p:cNvSpPr>
          <p:nvPr/>
        </p:nvSpPr>
        <p:spPr>
          <a:xfrm>
            <a:off x="6096000" y="1638233"/>
            <a:ext cx="5680400" cy="5143561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buNone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609585" indent="-304792" defTabSz="1219170">
              <a:spcAft>
                <a:spcPts val="2133"/>
              </a:spcAft>
              <a:buClr>
                <a:srgbClr val="666666"/>
              </a:buClr>
              <a:buFont typeface="Source Code Pro"/>
              <a:buChar char="●"/>
              <a:tabLst>
                <a:tab pos="1909186" algn="l"/>
              </a:tabLst>
            </a:pPr>
            <a:endParaRPr lang="en" sz="2533" kern="0">
              <a:solidFill>
                <a:srgbClr val="DB4437"/>
              </a:solidFill>
            </a:endParaRPr>
          </a:p>
          <a:p>
            <a:pPr marL="609585" indent="-304792" defTabSz="1219170">
              <a:spcAft>
                <a:spcPts val="2133"/>
              </a:spcAft>
              <a:buClr>
                <a:srgbClr val="666666"/>
              </a:buClr>
              <a:buFont typeface="Source Code Pro"/>
              <a:buChar char="●"/>
              <a:tabLst>
                <a:tab pos="1909186" algn="l"/>
              </a:tabLst>
            </a:pPr>
            <a:r>
              <a:rPr lang="en" sz="2533" kern="0">
                <a:solidFill>
                  <a:srgbClr val="DB4437"/>
                </a:solidFill>
              </a:rPr>
              <a:t>The tokenizer has filters that deal with case, punctuation, etc.</a:t>
            </a:r>
          </a:p>
          <a:p>
            <a:pPr marL="609585" indent="-304792" defTabSz="1219170">
              <a:spcAft>
                <a:spcPts val="2133"/>
              </a:spcAft>
              <a:buClr>
                <a:srgbClr val="666666"/>
              </a:buClr>
              <a:buFont typeface="Source Code Pro"/>
              <a:buChar char="●"/>
              <a:tabLst>
                <a:tab pos="1909186" algn="l"/>
              </a:tabLst>
            </a:pPr>
            <a:r>
              <a:rPr lang="en" sz="2533" kern="0">
                <a:solidFill>
                  <a:srgbClr val="78909C"/>
                </a:solidFill>
              </a:rPr>
              <a:t>'texts_to_sequences' will apply the word_index to a given text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6D5D53-6BE1-4A34-8D90-FC27C59ADB0E}"/>
              </a:ext>
            </a:extLst>
          </p:cNvPr>
          <p:cNvSpPr txBox="1"/>
          <p:nvPr/>
        </p:nvSpPr>
        <p:spPr>
          <a:xfrm>
            <a:off x="1015727" y="5687834"/>
            <a:ext cx="5011308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{</a:t>
            </a:r>
            <a:r>
              <a:rPr lang="en-US" sz="2133" kern="0">
                <a:solidFill>
                  <a:srgbClr val="CC3300"/>
                </a:solidFill>
                <a:latin typeface="Agency FB" panose="020B0503020202020204" pitchFamily="34" charset="0"/>
                <a:cs typeface="Arial"/>
                <a:sym typeface="Arial"/>
              </a:rPr>
              <a:t>'today'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: </a:t>
            </a:r>
            <a:r>
              <a:rPr lang="en-US" sz="2133" kern="0">
                <a:solidFill>
                  <a:srgbClr val="FF6600"/>
                </a:solidFill>
                <a:latin typeface="Agency FB" panose="020B0503020202020204" pitchFamily="34" charset="0"/>
                <a:cs typeface="Arial"/>
                <a:sym typeface="Arial"/>
              </a:rPr>
              <a:t>1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, </a:t>
            </a:r>
            <a:r>
              <a:rPr lang="en-US" sz="2133" kern="0">
                <a:solidFill>
                  <a:srgbClr val="CC3300"/>
                </a:solidFill>
                <a:latin typeface="Agency FB" panose="020B0503020202020204" pitchFamily="34" charset="0"/>
                <a:cs typeface="Arial"/>
                <a:sym typeface="Arial"/>
              </a:rPr>
              <a:t>'is'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: </a:t>
            </a:r>
            <a:r>
              <a:rPr lang="en-US" sz="2133" kern="0">
                <a:solidFill>
                  <a:srgbClr val="FF6600"/>
                </a:solidFill>
                <a:latin typeface="Agency FB" panose="020B0503020202020204" pitchFamily="34" charset="0"/>
                <a:cs typeface="Arial"/>
                <a:sym typeface="Arial"/>
              </a:rPr>
              <a:t>2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, </a:t>
            </a:r>
            <a:r>
              <a:rPr lang="en-US" sz="2133" kern="0">
                <a:solidFill>
                  <a:srgbClr val="CC3300"/>
                </a:solidFill>
                <a:latin typeface="Agency FB" panose="020B0503020202020204" pitchFamily="34" charset="0"/>
                <a:cs typeface="Arial"/>
                <a:sym typeface="Arial"/>
              </a:rPr>
              <a:t>'a'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: </a:t>
            </a:r>
            <a:r>
              <a:rPr lang="en-US" sz="2133" kern="0">
                <a:solidFill>
                  <a:srgbClr val="FF6600"/>
                </a:solidFill>
                <a:latin typeface="Agency FB" panose="020B0503020202020204" pitchFamily="34" charset="0"/>
                <a:cs typeface="Arial"/>
                <a:sym typeface="Arial"/>
              </a:rPr>
              <a:t>3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, </a:t>
            </a:r>
            <a:r>
              <a:rPr lang="en-US" sz="2133" kern="0">
                <a:solidFill>
                  <a:srgbClr val="CC3300"/>
                </a:solidFill>
                <a:latin typeface="Agency FB" panose="020B0503020202020204" pitchFamily="34" charset="0"/>
                <a:cs typeface="Arial"/>
                <a:sym typeface="Arial"/>
              </a:rPr>
              <a:t>'sunny'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: </a:t>
            </a:r>
            <a:r>
              <a:rPr lang="en-US" sz="2133" kern="0">
                <a:solidFill>
                  <a:srgbClr val="FF6600"/>
                </a:solidFill>
                <a:latin typeface="Agency FB" panose="020B0503020202020204" pitchFamily="34" charset="0"/>
                <a:cs typeface="Arial"/>
                <a:sym typeface="Arial"/>
              </a:rPr>
              <a:t>4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, </a:t>
            </a:r>
            <a:r>
              <a:rPr lang="en-US" sz="2133" kern="0">
                <a:solidFill>
                  <a:srgbClr val="CC3300"/>
                </a:solidFill>
                <a:latin typeface="Agency FB" panose="020B0503020202020204" pitchFamily="34" charset="0"/>
                <a:cs typeface="Arial"/>
                <a:sym typeface="Arial"/>
              </a:rPr>
              <a:t>day'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: </a:t>
            </a:r>
            <a:r>
              <a:rPr lang="en-US" sz="2133" kern="0">
                <a:solidFill>
                  <a:srgbClr val="FF6600"/>
                </a:solidFill>
                <a:latin typeface="Agency FB" panose="020B0503020202020204" pitchFamily="34" charset="0"/>
                <a:cs typeface="Arial"/>
                <a:sym typeface="Arial"/>
              </a:rPr>
              <a:t>5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, </a:t>
            </a:r>
            <a:r>
              <a:rPr lang="en-US" sz="2133" kern="0">
                <a:solidFill>
                  <a:srgbClr val="CC3300"/>
                </a:solidFill>
                <a:latin typeface="Agency FB" panose="020B0503020202020204" pitchFamily="34" charset="0"/>
                <a:cs typeface="Arial"/>
                <a:sym typeface="Arial"/>
              </a:rPr>
              <a:t>'rainy'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: </a:t>
            </a:r>
            <a:r>
              <a:rPr lang="en-US" sz="2133" kern="0">
                <a:solidFill>
                  <a:srgbClr val="FF6600"/>
                </a:solidFill>
                <a:latin typeface="Agency FB" panose="020B0503020202020204" pitchFamily="34" charset="0"/>
                <a:cs typeface="Arial"/>
                <a:sym typeface="Arial"/>
              </a:rPr>
              <a:t>6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,</a:t>
            </a:r>
            <a:r>
              <a:rPr lang="en-US" sz="2133" kern="0">
                <a:solidFill>
                  <a:srgbClr val="FF6600"/>
                </a:solidFill>
                <a:latin typeface="Agency FB" panose="020B0503020202020204" pitchFamily="34" charset="0"/>
                <a:cs typeface="Arial"/>
                <a:sym typeface="Arial"/>
              </a:rPr>
              <a:t> </a:t>
            </a:r>
            <a:r>
              <a:rPr lang="en-US" sz="2133" kern="0">
                <a:solidFill>
                  <a:srgbClr val="CC3300"/>
                </a:solidFill>
                <a:latin typeface="Agency FB" panose="020B0503020202020204" pitchFamily="34" charset="0"/>
                <a:cs typeface="Arial"/>
                <a:sym typeface="Arial"/>
              </a:rPr>
              <a:t>'it'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: </a:t>
            </a:r>
            <a:r>
              <a:rPr lang="en-US" sz="2133" kern="0">
                <a:solidFill>
                  <a:srgbClr val="FF6600"/>
                </a:solidFill>
                <a:latin typeface="Agency FB" panose="020B0503020202020204" pitchFamily="34" charset="0"/>
                <a:cs typeface="Arial"/>
                <a:sym typeface="Arial"/>
              </a:rPr>
              <a:t>7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}</a:t>
            </a:r>
          </a:p>
          <a:p>
            <a:pPr defTabSz="1219170"/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[[</a:t>
            </a:r>
            <a:r>
              <a:rPr lang="en-US" sz="2133" kern="0">
                <a:solidFill>
                  <a:srgbClr val="FF6600"/>
                </a:solidFill>
                <a:latin typeface="Agency FB" panose="020B0503020202020204" pitchFamily="34" charset="0"/>
                <a:cs typeface="Arial"/>
                <a:sym typeface="Arial"/>
              </a:rPr>
              <a:t>1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, </a:t>
            </a:r>
            <a:r>
              <a:rPr lang="en-US" sz="2133" kern="0">
                <a:solidFill>
                  <a:srgbClr val="FF6600"/>
                </a:solidFill>
                <a:latin typeface="Agency FB" panose="020B0503020202020204" pitchFamily="34" charset="0"/>
                <a:cs typeface="Arial"/>
                <a:sym typeface="Arial"/>
              </a:rPr>
              <a:t>2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, </a:t>
            </a:r>
            <a:r>
              <a:rPr lang="en-US" sz="2133" kern="0">
                <a:solidFill>
                  <a:srgbClr val="FF6600"/>
                </a:solidFill>
                <a:latin typeface="Agency FB" panose="020B0503020202020204" pitchFamily="34" charset="0"/>
                <a:cs typeface="Arial"/>
                <a:sym typeface="Arial"/>
              </a:rPr>
              <a:t>3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, </a:t>
            </a:r>
            <a:r>
              <a:rPr lang="en-US" sz="2133" kern="0">
                <a:solidFill>
                  <a:srgbClr val="FF6600"/>
                </a:solidFill>
                <a:latin typeface="Agency FB" panose="020B0503020202020204" pitchFamily="34" charset="0"/>
                <a:cs typeface="Arial"/>
                <a:sym typeface="Arial"/>
              </a:rPr>
              <a:t>4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, </a:t>
            </a:r>
            <a:r>
              <a:rPr lang="en-US" sz="2133" kern="0">
                <a:solidFill>
                  <a:srgbClr val="FF6600"/>
                </a:solidFill>
                <a:latin typeface="Agency FB" panose="020B0503020202020204" pitchFamily="34" charset="0"/>
                <a:cs typeface="Arial"/>
                <a:sym typeface="Arial"/>
              </a:rPr>
              <a:t>5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], [</a:t>
            </a:r>
            <a:r>
              <a:rPr lang="en-US" sz="2133" kern="0">
                <a:solidFill>
                  <a:srgbClr val="FF6600"/>
                </a:solidFill>
                <a:latin typeface="Agency FB" panose="020B0503020202020204" pitchFamily="34" charset="0"/>
                <a:cs typeface="Arial"/>
                <a:sym typeface="Arial"/>
              </a:rPr>
              <a:t>1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, </a:t>
            </a:r>
            <a:r>
              <a:rPr lang="en-US" sz="2133" kern="0">
                <a:solidFill>
                  <a:srgbClr val="FF6600"/>
                </a:solidFill>
                <a:latin typeface="Agency FB" panose="020B0503020202020204" pitchFamily="34" charset="0"/>
                <a:cs typeface="Arial"/>
                <a:sym typeface="Arial"/>
              </a:rPr>
              <a:t>2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, </a:t>
            </a:r>
            <a:r>
              <a:rPr lang="en-US" sz="2133" kern="0">
                <a:solidFill>
                  <a:srgbClr val="FF6600"/>
                </a:solidFill>
                <a:latin typeface="Agency FB" panose="020B0503020202020204" pitchFamily="34" charset="0"/>
                <a:cs typeface="Arial"/>
                <a:sym typeface="Arial"/>
              </a:rPr>
              <a:t>3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, </a:t>
            </a:r>
            <a:r>
              <a:rPr lang="en-US" sz="2133" kern="0">
                <a:solidFill>
                  <a:srgbClr val="FF6600"/>
                </a:solidFill>
                <a:latin typeface="Agency FB" panose="020B0503020202020204" pitchFamily="34" charset="0"/>
                <a:cs typeface="Arial"/>
                <a:sym typeface="Arial"/>
              </a:rPr>
              <a:t>6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, </a:t>
            </a:r>
            <a:r>
              <a:rPr lang="en-US" sz="2133" kern="0">
                <a:solidFill>
                  <a:srgbClr val="FF6600"/>
                </a:solidFill>
                <a:latin typeface="Agency FB" panose="020B0503020202020204" pitchFamily="34" charset="0"/>
                <a:cs typeface="Arial"/>
                <a:sym typeface="Arial"/>
              </a:rPr>
              <a:t>5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], [</a:t>
            </a:r>
            <a:r>
              <a:rPr lang="en-US" sz="2133" kern="0">
                <a:solidFill>
                  <a:srgbClr val="FF6600"/>
                </a:solidFill>
                <a:latin typeface="Agency FB" panose="020B0503020202020204" pitchFamily="34" charset="0"/>
                <a:cs typeface="Arial"/>
                <a:sym typeface="Arial"/>
              </a:rPr>
              <a:t>2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, </a:t>
            </a:r>
            <a:r>
              <a:rPr lang="en-US" sz="2133" kern="0">
                <a:solidFill>
                  <a:srgbClr val="FF6600"/>
                </a:solidFill>
                <a:latin typeface="Agency FB" panose="020B0503020202020204" pitchFamily="34" charset="0"/>
                <a:cs typeface="Arial"/>
                <a:sym typeface="Arial"/>
              </a:rPr>
              <a:t>7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, </a:t>
            </a:r>
            <a:r>
              <a:rPr lang="en-US" sz="2133" kern="0">
                <a:solidFill>
                  <a:srgbClr val="FF6600"/>
                </a:solidFill>
                <a:latin typeface="Agency FB" panose="020B0503020202020204" pitchFamily="34" charset="0"/>
                <a:cs typeface="Arial"/>
                <a:sym typeface="Arial"/>
              </a:rPr>
              <a:t>4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, </a:t>
            </a:r>
            <a:r>
              <a:rPr lang="en-US" sz="2133" kern="0">
                <a:solidFill>
                  <a:srgbClr val="FF6600"/>
                </a:solidFill>
                <a:latin typeface="Agency FB" panose="020B0503020202020204" pitchFamily="34" charset="0"/>
                <a:cs typeface="Arial"/>
                <a:sym typeface="Arial"/>
              </a:rPr>
              <a:t>1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]]</a:t>
            </a:r>
            <a:endParaRPr lang="en-US" sz="1600" kern="0">
              <a:solidFill>
                <a:srgbClr val="000000"/>
              </a:solidFill>
              <a:latin typeface="Agency FB" panose="020B0503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754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uiExpand="1" build="p"/>
      <p:bldP spid="6" grpId="0" build="p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r>
              <a:rPr lang="en">
                <a:solidFill>
                  <a:schemeClr val="accent3"/>
                </a:solidFill>
              </a:rPr>
              <a:t>Vocabulary Issues</a:t>
            </a:r>
            <a:endParaRPr lang="en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800" cy="4752056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marL="609585" indent="-304792">
              <a:buFont typeface="Source Code Pro"/>
              <a:buChar char="●"/>
              <a:tabLst>
                <a:tab pos="1909186" algn="l"/>
              </a:tabLst>
            </a:pPr>
            <a:r>
              <a:rPr lang="en">
                <a:solidFill>
                  <a:schemeClr val="tx1">
                    <a:lumMod val="75000"/>
                  </a:schemeClr>
                </a:solidFill>
              </a:rPr>
              <a:t>What happens when a word appears in some test data that never occurred in the training data?</a:t>
            </a:r>
          </a:p>
          <a:p>
            <a:pPr marL="609585" indent="-304792">
              <a:buFont typeface="Source Code Pro"/>
              <a:buChar char="●"/>
              <a:tabLst>
                <a:tab pos="1909186" algn="l"/>
              </a:tabLst>
            </a:pPr>
            <a:r>
              <a:rPr lang="en">
                <a:solidFill>
                  <a:schemeClr val="accent6">
                    <a:lumMod val="75000"/>
                  </a:schemeClr>
                </a:solidFill>
              </a:rPr>
              <a:t>The encoding of the sentence will simply skip that word, likely making the resulting sentence ungrammatical (and non-sensical)</a:t>
            </a:r>
          </a:p>
          <a:p>
            <a:pPr marL="304792">
              <a:lnSpc>
                <a:spcPct val="100000"/>
              </a:lnSpc>
              <a:spcAft>
                <a:spcPts val="0"/>
              </a:spcAft>
              <a:tabLst>
                <a:tab pos="1219170" algn="l"/>
              </a:tabLst>
            </a:pPr>
            <a:r>
              <a:rPr lang="en-US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	tokenizer </a:t>
            </a:r>
            <a:r>
              <a:rPr lang="en-US">
                <a:solidFill>
                  <a:srgbClr val="555555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= </a:t>
            </a:r>
            <a:r>
              <a:rPr lang="en-US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Tokenizer</a:t>
            </a:r>
            <a:r>
              <a:rPr lang="en-US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(</a:t>
            </a:r>
            <a:r>
              <a:rPr lang="en-US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num_words </a:t>
            </a:r>
            <a:r>
              <a:rPr lang="en-US">
                <a:solidFill>
                  <a:srgbClr val="555555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= </a:t>
            </a:r>
            <a:r>
              <a:rPr lang="en-US">
                <a:solidFill>
                  <a:srgbClr val="FF66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100, </a:t>
            </a:r>
            <a:r>
              <a:rPr lang="en-US" b="1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oov_token </a:t>
            </a:r>
            <a:r>
              <a:rPr lang="en-US">
                <a:solidFill>
                  <a:srgbClr val="555555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= </a:t>
            </a:r>
            <a:r>
              <a:rPr lang="en-US">
                <a:solidFill>
                  <a:srgbClr val="C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"&lt;OOV&gt;"</a:t>
            </a:r>
            <a:r>
              <a:rPr lang="en-US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)</a:t>
            </a:r>
            <a:br>
              <a:rPr lang="en-US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</a:br>
            <a:r>
              <a:rPr lang="en-US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	</a:t>
            </a:r>
            <a:r>
              <a:rPr lang="en-US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test_data </a:t>
            </a:r>
            <a:r>
              <a:rPr lang="en-US">
                <a:solidFill>
                  <a:srgbClr val="555555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= </a:t>
            </a:r>
            <a:r>
              <a:rPr lang="en-US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[</a:t>
            </a:r>
            <a:r>
              <a:rPr lang="en-US">
                <a:solidFill>
                  <a:srgbClr val="CC33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'Today is a snowy day'</a:t>
            </a:r>
            <a:r>
              <a:rPr lang="en-US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, </a:t>
            </a:r>
            <a:r>
              <a:rPr lang="en-US">
                <a:solidFill>
                  <a:srgbClr val="CC33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Will it be rainy tomorrow'</a:t>
            </a:r>
            <a:r>
              <a:rPr lang="en-US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]</a:t>
            </a:r>
            <a:br>
              <a:rPr lang="en-US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</a:br>
            <a:r>
              <a:rPr lang="en-US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	</a:t>
            </a:r>
            <a:r>
              <a:rPr lang="en-US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test_seq = tokenizer.texts_to_sequences(test_data)</a:t>
            </a:r>
            <a:br>
              <a:rPr lang="en-US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</a:br>
            <a:r>
              <a:rPr lang="en-US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	</a:t>
            </a:r>
            <a:r>
              <a:rPr lang="en-US">
                <a:solidFill>
                  <a:srgbClr val="006699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print</a:t>
            </a:r>
            <a:r>
              <a:rPr lang="en-US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(</a:t>
            </a:r>
            <a:r>
              <a:rPr lang="en-US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word_index</a:t>
            </a:r>
            <a:r>
              <a:rPr lang="en-US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)</a:t>
            </a:r>
            <a:br>
              <a:rPr lang="en-US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</a:br>
            <a:r>
              <a:rPr lang="en-US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	</a:t>
            </a:r>
            <a:r>
              <a:rPr lang="en-US">
                <a:solidFill>
                  <a:srgbClr val="006699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print</a:t>
            </a:r>
            <a:r>
              <a:rPr lang="en-US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(</a:t>
            </a:r>
            <a:r>
              <a:rPr lang="en-US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test_seq</a:t>
            </a:r>
            <a:r>
              <a:rPr lang="en-US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)	</a:t>
            </a:r>
            <a:br>
              <a:rPr lang="en-US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</a:br>
            <a:endParaRPr lang="en">
              <a:solidFill>
                <a:schemeClr val="accent3"/>
              </a:solidFill>
              <a:latin typeface="Agency FB" panose="020B0503020202020204" pitchFamily="34" charset="0"/>
              <a:cs typeface="Amatic SC" panose="00000500000000000000" pitchFamily="2" charset="-79"/>
            </a:endParaRPr>
          </a:p>
        </p:txBody>
      </p:sp>
      <p:pic>
        <p:nvPicPr>
          <p:cNvPr id="4" name="Picture 2" descr="Hal 9000 Icon - ClipArt Best">
            <a:extLst>
              <a:ext uri="{FF2B5EF4-FFF2-40B4-BE49-F238E27FC236}">
                <a16:creationId xmlns:a16="http://schemas.microsoft.com/office/drawing/2014/main" id="{E970F605-A183-49B6-B10D-A8199613C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618" y="76207"/>
            <a:ext cx="1850567" cy="185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6D5D53-6BE1-4A34-8D90-FC27C59ADB0E}"/>
              </a:ext>
            </a:extLst>
          </p:cNvPr>
          <p:cNvSpPr txBox="1"/>
          <p:nvPr/>
        </p:nvSpPr>
        <p:spPr>
          <a:xfrm>
            <a:off x="5233077" y="5873099"/>
            <a:ext cx="6886108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{</a:t>
            </a:r>
            <a:r>
              <a:rPr lang="en-US" sz="2133" kern="0">
                <a:solidFill>
                  <a:srgbClr val="CC3300"/>
                </a:solidFill>
                <a:latin typeface="Agency FB" panose="020B0503020202020204" pitchFamily="34" charset="0"/>
                <a:cs typeface="Arial"/>
                <a:sym typeface="Arial"/>
              </a:rPr>
              <a:t>'&lt;OOV&gt;'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: </a:t>
            </a:r>
            <a:r>
              <a:rPr lang="en-US" sz="2133" kern="0">
                <a:solidFill>
                  <a:srgbClr val="FF6600"/>
                </a:solidFill>
                <a:latin typeface="Agency FB" panose="020B0503020202020204" pitchFamily="34" charset="0"/>
                <a:cs typeface="Arial"/>
                <a:sym typeface="Arial"/>
              </a:rPr>
              <a:t>1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, </a:t>
            </a:r>
            <a:r>
              <a:rPr lang="en-US" sz="2133" kern="0">
                <a:solidFill>
                  <a:srgbClr val="CC3300"/>
                </a:solidFill>
                <a:latin typeface="Agency FB" panose="020B0503020202020204" pitchFamily="34" charset="0"/>
                <a:cs typeface="Arial"/>
                <a:sym typeface="Arial"/>
              </a:rPr>
              <a:t>'today'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: </a:t>
            </a:r>
            <a:r>
              <a:rPr lang="en-US" sz="2133" kern="0">
                <a:solidFill>
                  <a:srgbClr val="FF6600"/>
                </a:solidFill>
                <a:latin typeface="Agency FB" panose="020B0503020202020204" pitchFamily="34" charset="0"/>
                <a:cs typeface="Arial"/>
                <a:sym typeface="Arial"/>
              </a:rPr>
              <a:t>2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, </a:t>
            </a:r>
            <a:r>
              <a:rPr lang="en-US" sz="2133" kern="0">
                <a:solidFill>
                  <a:srgbClr val="CC3300"/>
                </a:solidFill>
                <a:latin typeface="Agency FB" panose="020B0503020202020204" pitchFamily="34" charset="0"/>
                <a:cs typeface="Arial"/>
                <a:sym typeface="Arial"/>
              </a:rPr>
              <a:t>'is'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: </a:t>
            </a:r>
            <a:r>
              <a:rPr lang="en-US" sz="2133" kern="0">
                <a:solidFill>
                  <a:srgbClr val="FF6600"/>
                </a:solidFill>
                <a:latin typeface="Agency FB" panose="020B0503020202020204" pitchFamily="34" charset="0"/>
                <a:cs typeface="Arial"/>
                <a:sym typeface="Arial"/>
              </a:rPr>
              <a:t>3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, </a:t>
            </a:r>
            <a:r>
              <a:rPr lang="en-US" sz="2133" kern="0">
                <a:solidFill>
                  <a:srgbClr val="CC3300"/>
                </a:solidFill>
                <a:latin typeface="Agency FB" panose="020B0503020202020204" pitchFamily="34" charset="0"/>
                <a:cs typeface="Arial"/>
                <a:sym typeface="Arial"/>
              </a:rPr>
              <a:t>'a'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: </a:t>
            </a:r>
            <a:r>
              <a:rPr lang="en-US" sz="2133" kern="0">
                <a:solidFill>
                  <a:srgbClr val="FF6600"/>
                </a:solidFill>
                <a:latin typeface="Agency FB" panose="020B0503020202020204" pitchFamily="34" charset="0"/>
                <a:cs typeface="Arial"/>
                <a:sym typeface="Arial"/>
              </a:rPr>
              <a:t>4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, </a:t>
            </a:r>
            <a:r>
              <a:rPr lang="en-US" sz="2133" kern="0">
                <a:solidFill>
                  <a:srgbClr val="CC3300"/>
                </a:solidFill>
                <a:latin typeface="Agency FB" panose="020B0503020202020204" pitchFamily="34" charset="0"/>
                <a:cs typeface="Arial"/>
                <a:sym typeface="Arial"/>
              </a:rPr>
              <a:t>'sunny'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: </a:t>
            </a:r>
            <a:r>
              <a:rPr lang="en-US" sz="2133" kern="0">
                <a:solidFill>
                  <a:srgbClr val="FF6600"/>
                </a:solidFill>
                <a:latin typeface="Agency FB" panose="020B0503020202020204" pitchFamily="34" charset="0"/>
                <a:cs typeface="Arial"/>
                <a:sym typeface="Arial"/>
              </a:rPr>
              <a:t>5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, </a:t>
            </a:r>
            <a:r>
              <a:rPr lang="en-US" sz="2133" kern="0">
                <a:solidFill>
                  <a:srgbClr val="CC3300"/>
                </a:solidFill>
                <a:latin typeface="Agency FB" panose="020B0503020202020204" pitchFamily="34" charset="0"/>
                <a:cs typeface="Arial"/>
                <a:sym typeface="Arial"/>
              </a:rPr>
              <a:t>day'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: </a:t>
            </a:r>
            <a:r>
              <a:rPr lang="en-US" sz="2133" kern="0">
                <a:solidFill>
                  <a:srgbClr val="FF6600"/>
                </a:solidFill>
                <a:latin typeface="Agency FB" panose="020B0503020202020204" pitchFamily="34" charset="0"/>
                <a:cs typeface="Arial"/>
                <a:sym typeface="Arial"/>
              </a:rPr>
              <a:t>6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, </a:t>
            </a:r>
            <a:r>
              <a:rPr lang="en-US" sz="2133" kern="0">
                <a:solidFill>
                  <a:srgbClr val="CC3300"/>
                </a:solidFill>
                <a:latin typeface="Agency FB" panose="020B0503020202020204" pitchFamily="34" charset="0"/>
                <a:cs typeface="Arial"/>
                <a:sym typeface="Arial"/>
              </a:rPr>
              <a:t>'rainy'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: </a:t>
            </a:r>
            <a:r>
              <a:rPr lang="en-US" sz="2133" kern="0">
                <a:solidFill>
                  <a:srgbClr val="FF6600"/>
                </a:solidFill>
                <a:latin typeface="Agency FB" panose="020B0503020202020204" pitchFamily="34" charset="0"/>
                <a:cs typeface="Arial"/>
                <a:sym typeface="Arial"/>
              </a:rPr>
              <a:t>7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,</a:t>
            </a:r>
            <a:r>
              <a:rPr lang="en-US" sz="2133" kern="0">
                <a:solidFill>
                  <a:srgbClr val="FF6600"/>
                </a:solidFill>
                <a:latin typeface="Agency FB" panose="020B0503020202020204" pitchFamily="34" charset="0"/>
                <a:cs typeface="Arial"/>
                <a:sym typeface="Arial"/>
              </a:rPr>
              <a:t> </a:t>
            </a:r>
            <a:r>
              <a:rPr lang="en-US" sz="2133" kern="0">
                <a:solidFill>
                  <a:srgbClr val="CC3300"/>
                </a:solidFill>
                <a:latin typeface="Agency FB" panose="020B0503020202020204" pitchFamily="34" charset="0"/>
                <a:cs typeface="Arial"/>
                <a:sym typeface="Arial"/>
              </a:rPr>
              <a:t>'it'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: </a:t>
            </a:r>
            <a:r>
              <a:rPr lang="en-US" sz="2133" kern="0">
                <a:solidFill>
                  <a:srgbClr val="FF6600"/>
                </a:solidFill>
                <a:latin typeface="Agency FB" panose="020B0503020202020204" pitchFamily="34" charset="0"/>
                <a:cs typeface="Arial"/>
                <a:sym typeface="Arial"/>
              </a:rPr>
              <a:t>8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}</a:t>
            </a:r>
          </a:p>
          <a:p>
            <a:pPr defTabSz="1219170"/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[[</a:t>
            </a:r>
            <a:r>
              <a:rPr lang="en-US" sz="2133" kern="0">
                <a:solidFill>
                  <a:srgbClr val="FF6600"/>
                </a:solidFill>
                <a:latin typeface="Agency FB" panose="020B0503020202020204" pitchFamily="34" charset="0"/>
                <a:cs typeface="Arial"/>
                <a:sym typeface="Arial"/>
              </a:rPr>
              <a:t>2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, </a:t>
            </a:r>
            <a:r>
              <a:rPr lang="en-US" sz="2133" kern="0">
                <a:solidFill>
                  <a:srgbClr val="FF6600"/>
                </a:solidFill>
                <a:latin typeface="Agency FB" panose="020B0503020202020204" pitchFamily="34" charset="0"/>
                <a:cs typeface="Arial"/>
                <a:sym typeface="Arial"/>
              </a:rPr>
              <a:t>3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, </a:t>
            </a:r>
            <a:r>
              <a:rPr lang="en-US" sz="2133" kern="0">
                <a:solidFill>
                  <a:srgbClr val="FF6600"/>
                </a:solidFill>
                <a:latin typeface="Agency FB" panose="020B0503020202020204" pitchFamily="34" charset="0"/>
                <a:cs typeface="Arial"/>
                <a:sym typeface="Arial"/>
              </a:rPr>
              <a:t>4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, </a:t>
            </a:r>
            <a:r>
              <a:rPr lang="en-US" sz="2133" kern="0">
                <a:solidFill>
                  <a:srgbClr val="FF6600"/>
                </a:solidFill>
                <a:latin typeface="Agency FB" panose="020B0503020202020204" pitchFamily="34" charset="0"/>
                <a:cs typeface="Arial"/>
                <a:sym typeface="Arial"/>
              </a:rPr>
              <a:t>1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, </a:t>
            </a:r>
            <a:r>
              <a:rPr lang="en-US" sz="2133" kern="0">
                <a:solidFill>
                  <a:srgbClr val="FF6600"/>
                </a:solidFill>
                <a:latin typeface="Agency FB" panose="020B0503020202020204" pitchFamily="34" charset="0"/>
                <a:cs typeface="Arial"/>
                <a:sym typeface="Arial"/>
              </a:rPr>
              <a:t>6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], [</a:t>
            </a:r>
            <a:r>
              <a:rPr lang="en-US" sz="2133" kern="0">
                <a:solidFill>
                  <a:srgbClr val="FF6600"/>
                </a:solidFill>
                <a:latin typeface="Agency FB" panose="020B0503020202020204" pitchFamily="34" charset="0"/>
                <a:cs typeface="Arial"/>
                <a:sym typeface="Arial"/>
              </a:rPr>
              <a:t>1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, </a:t>
            </a:r>
            <a:r>
              <a:rPr lang="en-US" sz="2133" kern="0">
                <a:solidFill>
                  <a:srgbClr val="FF6600"/>
                </a:solidFill>
                <a:latin typeface="Agency FB" panose="020B0503020202020204" pitchFamily="34" charset="0"/>
                <a:cs typeface="Arial"/>
                <a:sym typeface="Arial"/>
              </a:rPr>
              <a:t>8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, </a:t>
            </a:r>
            <a:r>
              <a:rPr lang="en-US" sz="2133" kern="0">
                <a:solidFill>
                  <a:srgbClr val="FF6600"/>
                </a:solidFill>
                <a:latin typeface="Agency FB" panose="020B0503020202020204" pitchFamily="34" charset="0"/>
                <a:cs typeface="Arial"/>
                <a:sym typeface="Arial"/>
              </a:rPr>
              <a:t>1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, </a:t>
            </a:r>
            <a:r>
              <a:rPr lang="en-US" sz="2133" kern="0">
                <a:solidFill>
                  <a:srgbClr val="FF6600"/>
                </a:solidFill>
                <a:latin typeface="Agency FB" panose="020B0503020202020204" pitchFamily="34" charset="0"/>
                <a:cs typeface="Arial"/>
                <a:sym typeface="Arial"/>
              </a:rPr>
              <a:t>7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, </a:t>
            </a:r>
            <a:r>
              <a:rPr lang="en-US" sz="2133" kern="0">
                <a:solidFill>
                  <a:srgbClr val="FF6600"/>
                </a:solidFill>
                <a:latin typeface="Agency FB" panose="020B0503020202020204" pitchFamily="34" charset="0"/>
                <a:cs typeface="Arial"/>
                <a:sym typeface="Arial"/>
              </a:rPr>
              <a:t>1</a:t>
            </a:r>
            <a:r>
              <a:rPr lang="en-US" sz="2133" kern="0">
                <a:solidFill>
                  <a:srgbClr val="000000"/>
                </a:solidFill>
                <a:latin typeface="Agency FB" panose="020B0503020202020204" pitchFamily="34" charset="0"/>
                <a:cs typeface="Arial"/>
                <a:sym typeface="Arial"/>
              </a:rPr>
              <a:t>]]</a:t>
            </a:r>
            <a:endParaRPr lang="en-US" sz="1600" kern="0">
              <a:solidFill>
                <a:srgbClr val="000000"/>
              </a:solidFill>
              <a:latin typeface="Agency FB" panose="020B0503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147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uiExpand="1" build="p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r>
              <a:rPr lang="en">
                <a:solidFill>
                  <a:schemeClr val="accent3"/>
                </a:solidFill>
              </a:rPr>
              <a:t>Padding</a:t>
            </a:r>
            <a:endParaRPr lang="en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800" cy="4752056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marL="609585" indent="-304792">
              <a:buFont typeface="Source Code Pro"/>
              <a:buChar char="●"/>
              <a:tabLst>
                <a:tab pos="1909186" algn="l"/>
              </a:tabLst>
            </a:pPr>
            <a:r>
              <a:rPr lang="en">
                <a:solidFill>
                  <a:schemeClr val="accent4"/>
                </a:solidFill>
              </a:rPr>
              <a:t>Not all sentences have the same number of words</a:t>
            </a:r>
          </a:p>
          <a:p>
            <a:pPr marL="609585" indent="-304792">
              <a:buFont typeface="Source Code Pro"/>
              <a:buChar char="●"/>
              <a:tabLst>
                <a:tab pos="1909186" algn="l"/>
              </a:tabLst>
            </a:pPr>
            <a:r>
              <a:rPr lang="en">
                <a:solidFill>
                  <a:schemeClr val="accent5"/>
                </a:solidFill>
              </a:rPr>
              <a:t>Neural network architectures are happiest when the input has a consistent shape</a:t>
            </a:r>
          </a:p>
          <a:p>
            <a:pPr marL="609585" indent="-304792">
              <a:buFont typeface="Source Code Pro"/>
              <a:buChar char="●"/>
              <a:tabLst>
                <a:tab pos="1909186" algn="l"/>
              </a:tabLst>
            </a:pPr>
            <a:r>
              <a:rPr lang="en">
                <a:solidFill>
                  <a:schemeClr val="accent6">
                    <a:lumMod val="75000"/>
                  </a:schemeClr>
                </a:solidFill>
              </a:rPr>
              <a:t>So we will use padding to make all the sentence vectors the same length</a:t>
            </a:r>
          </a:p>
          <a:p>
            <a:pPr marL="920728" indent="-304792">
              <a:buFont typeface="Source Code Pro"/>
              <a:buChar char="●"/>
              <a:tabLst>
                <a:tab pos="1909186" algn="l"/>
              </a:tabLst>
            </a:pPr>
            <a:r>
              <a:rPr lang="en">
                <a:solidFill>
                  <a:schemeClr val="accent3"/>
                </a:solidFill>
              </a:rPr>
              <a:t>Padding can be added at the left (default) or the right</a:t>
            </a:r>
          </a:p>
          <a:p>
            <a:pPr marL="920728" indent="-304792">
              <a:buFont typeface="Source Code Pro"/>
              <a:buChar char="●"/>
              <a:tabLst>
                <a:tab pos="1909186" algn="l"/>
              </a:tabLst>
            </a:pPr>
            <a:r>
              <a:rPr lang="en">
                <a:solidFill>
                  <a:schemeClr val="accent3"/>
                </a:solidFill>
              </a:rPr>
              <a:t>Padding can match the longest length (default), or truncate to some smaller length</a:t>
            </a:r>
          </a:p>
        </p:txBody>
      </p:sp>
      <p:pic>
        <p:nvPicPr>
          <p:cNvPr id="4" name="Picture 2" descr="Hal 9000 Icon - ClipArt Best">
            <a:extLst>
              <a:ext uri="{FF2B5EF4-FFF2-40B4-BE49-F238E27FC236}">
                <a16:creationId xmlns:a16="http://schemas.microsoft.com/office/drawing/2014/main" id="{E970F605-A183-49B6-B10D-A8199613C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618" y="76207"/>
            <a:ext cx="1850567" cy="185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76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4E71809-C50C-42BD-9FCD-308CCF3CA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792" y="1178456"/>
            <a:ext cx="5334000" cy="1676400"/>
          </a:xfrm>
          <a:prstGeom prst="rect">
            <a:avLst/>
          </a:prstGeom>
        </p:spPr>
      </p:pic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r>
              <a:rPr lang="en">
                <a:solidFill>
                  <a:schemeClr val="accent3"/>
                </a:solidFill>
              </a:rPr>
              <a:t>Padding</a:t>
            </a:r>
            <a:endParaRPr lang="en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15601" y="1638233"/>
            <a:ext cx="5473572" cy="4991167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marL="304792">
              <a:lnSpc>
                <a:spcPct val="100000"/>
              </a:lnSpc>
              <a:spcAft>
                <a:spcPts val="0"/>
              </a:spcAft>
              <a:tabLst>
                <a:tab pos="1909186" algn="l"/>
              </a:tabLst>
            </a:pPr>
            <a:r>
              <a:rPr lang="en-US" sz="2133" b="1">
                <a:solidFill>
                  <a:srgbClr val="006699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from </a:t>
            </a:r>
            <a:r>
              <a:rPr lang="en-US" sz="2133" b="1">
                <a:solidFill>
                  <a:srgbClr val="00CCFF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tensorflow.keras.preprocessing.sequence</a:t>
            </a:r>
            <a:br>
              <a:rPr lang="en-US" sz="2133" b="1">
                <a:solidFill>
                  <a:srgbClr val="00CCFF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</a:br>
            <a:r>
              <a:rPr lang="en-US" sz="2133" b="1">
                <a:solidFill>
                  <a:srgbClr val="00CCFF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          </a:t>
            </a:r>
            <a:r>
              <a:rPr lang="en-US" sz="2133" b="1">
                <a:solidFill>
                  <a:srgbClr val="006699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import </a:t>
            </a:r>
            <a:r>
              <a:rPr lang="en-US" sz="2133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pad_sequences</a:t>
            </a:r>
          </a:p>
          <a:p>
            <a:pPr marL="304792">
              <a:lnSpc>
                <a:spcPct val="100000"/>
              </a:lnSpc>
              <a:spcAft>
                <a:spcPts val="0"/>
              </a:spcAft>
              <a:tabLst>
                <a:tab pos="1909186" algn="l"/>
              </a:tabLst>
            </a:pPr>
            <a:br>
              <a:rPr lang="en-US" sz="2133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</a:br>
            <a:r>
              <a:rPr lang="en-US" sz="2133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leftpad </a:t>
            </a:r>
            <a:r>
              <a:rPr lang="en-US" sz="2133">
                <a:solidFill>
                  <a:srgbClr val="555555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= </a:t>
            </a:r>
            <a:r>
              <a:rPr lang="en-US" sz="2133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pad_sequences</a:t>
            </a:r>
            <a:r>
              <a:rPr lang="en-US" sz="2133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(</a:t>
            </a:r>
            <a:r>
              <a:rPr lang="en-US" sz="2133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sequences</a:t>
            </a:r>
            <a:r>
              <a:rPr lang="en-US" sz="2133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)</a:t>
            </a:r>
          </a:p>
          <a:p>
            <a:pPr marL="304792">
              <a:lnSpc>
                <a:spcPct val="100000"/>
              </a:lnSpc>
              <a:spcAft>
                <a:spcPts val="0"/>
              </a:spcAft>
              <a:tabLst>
                <a:tab pos="1909186" algn="l"/>
              </a:tabLst>
            </a:pPr>
            <a:r>
              <a:rPr lang="en-US" sz="2133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rightpad = pad_sequences</a:t>
            </a:r>
            <a:r>
              <a:rPr lang="en-US" sz="2133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(</a:t>
            </a:r>
            <a:r>
              <a:rPr lang="en-US" sz="2133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sequences, padding = </a:t>
            </a:r>
            <a:r>
              <a:rPr lang="en-US" sz="2133">
                <a:solidFill>
                  <a:srgbClr val="FF66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'post'</a:t>
            </a:r>
            <a:r>
              <a:rPr lang="en-US" sz="2133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)</a:t>
            </a:r>
          </a:p>
          <a:p>
            <a:pPr marL="304792">
              <a:lnSpc>
                <a:spcPct val="100000"/>
              </a:lnSpc>
              <a:spcAft>
                <a:spcPts val="0"/>
              </a:spcAft>
              <a:tabLst>
                <a:tab pos="1909186" algn="l"/>
              </a:tabLst>
            </a:pPr>
            <a:r>
              <a:rPr lang="en-US" sz="2133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rightpad6 </a:t>
            </a:r>
            <a:r>
              <a:rPr lang="en-US" sz="2133">
                <a:solidFill>
                  <a:srgbClr val="555555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= </a:t>
            </a:r>
            <a:r>
              <a:rPr lang="en-US" sz="2133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pad_sequences</a:t>
            </a:r>
            <a:r>
              <a:rPr lang="en-US" sz="2133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(</a:t>
            </a:r>
            <a:r>
              <a:rPr lang="en-US" sz="2133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sequences, padding = </a:t>
            </a:r>
            <a:r>
              <a:rPr lang="en-US" sz="2133">
                <a:solidFill>
                  <a:srgbClr val="FF66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'post'</a:t>
            </a:r>
            <a:r>
              <a:rPr lang="en-US" sz="2133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,</a:t>
            </a:r>
            <a:br>
              <a:rPr lang="en-US" sz="2133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</a:br>
            <a:r>
              <a:rPr lang="en-US" sz="2133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	maxlen = </a:t>
            </a:r>
            <a:r>
              <a:rPr lang="en-US" sz="2133">
                <a:solidFill>
                  <a:srgbClr val="FF66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6</a:t>
            </a:r>
            <a:r>
              <a:rPr lang="en-US" sz="2133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)</a:t>
            </a:r>
          </a:p>
          <a:p>
            <a:pPr marL="304792">
              <a:lnSpc>
                <a:spcPct val="100000"/>
              </a:lnSpc>
              <a:spcAft>
                <a:spcPts val="0"/>
              </a:spcAft>
              <a:tabLst>
                <a:tab pos="1909186" algn="l"/>
              </a:tabLst>
            </a:pPr>
            <a:r>
              <a:rPr lang="en-US" sz="2133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rightpad6p </a:t>
            </a:r>
            <a:r>
              <a:rPr lang="en-US" sz="2133">
                <a:solidFill>
                  <a:srgbClr val="555555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= </a:t>
            </a:r>
            <a:r>
              <a:rPr lang="en-US" sz="2133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pad_sequences</a:t>
            </a:r>
            <a:r>
              <a:rPr lang="en-US" sz="2133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(</a:t>
            </a:r>
            <a:r>
              <a:rPr lang="en-US" sz="2133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sequences, padding = </a:t>
            </a:r>
            <a:r>
              <a:rPr lang="en-US" sz="2133">
                <a:solidFill>
                  <a:srgbClr val="FF66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'post'</a:t>
            </a:r>
            <a:r>
              <a:rPr lang="en-US" sz="2133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,</a:t>
            </a:r>
            <a:br>
              <a:rPr lang="en-US" sz="2133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</a:br>
            <a:r>
              <a:rPr lang="en-US" sz="2133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	maxlen = </a:t>
            </a:r>
            <a:r>
              <a:rPr lang="en-US" sz="2133">
                <a:solidFill>
                  <a:srgbClr val="FF66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6</a:t>
            </a:r>
            <a:r>
              <a:rPr lang="en-US" sz="2133">
                <a:solidFill>
                  <a:srgbClr val="000088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, truncating = </a:t>
            </a:r>
            <a:r>
              <a:rPr lang="en-US" sz="2133">
                <a:solidFill>
                  <a:srgbClr val="FF66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'post'</a:t>
            </a:r>
            <a:r>
              <a:rPr lang="en-US" sz="2133">
                <a:solidFill>
                  <a:srgbClr val="000000"/>
                </a:solidFill>
                <a:latin typeface="Agency FB" panose="020B0503020202020204" pitchFamily="34" charset="0"/>
                <a:cs typeface="Amatic SC" panose="00000500000000000000" pitchFamily="2" charset="-79"/>
              </a:rPr>
              <a:t>)</a:t>
            </a:r>
          </a:p>
        </p:txBody>
      </p:sp>
      <p:pic>
        <p:nvPicPr>
          <p:cNvPr id="4" name="Picture 2" descr="Hal 9000 Icon - ClipArt Best">
            <a:extLst>
              <a:ext uri="{FF2B5EF4-FFF2-40B4-BE49-F238E27FC236}">
                <a16:creationId xmlns:a16="http://schemas.microsoft.com/office/drawing/2014/main" id="{E970F605-A183-49B6-B10D-A8199613C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618" y="76207"/>
            <a:ext cx="1850567" cy="185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CD25BE31-EC41-412B-8C5C-3ED37D1A13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793" y="3429001"/>
            <a:ext cx="3644900" cy="1714500"/>
          </a:xfrm>
          <a:prstGeom prst="rect">
            <a:avLst/>
          </a:prstGeom>
        </p:spPr>
      </p:pic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FC876278-7AF5-48B0-96C5-0DD1707852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3792" y="3442529"/>
            <a:ext cx="3149600" cy="1244600"/>
          </a:xfrm>
          <a:prstGeom prst="rect">
            <a:avLst/>
          </a:prstGeom>
        </p:spPr>
      </p:pic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F8151299-60B0-4FFB-862B-6714F207AD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9187" y="3442529"/>
            <a:ext cx="3111500" cy="1270000"/>
          </a:xfrm>
          <a:prstGeom prst="rect">
            <a:avLst/>
          </a:prstGeom>
        </p:spPr>
      </p:pic>
      <p:pic>
        <p:nvPicPr>
          <p:cNvPr id="14" name="Picture 13" descr="Text&#10;&#10;Description automatically generated with low confidence">
            <a:extLst>
              <a:ext uri="{FF2B5EF4-FFF2-40B4-BE49-F238E27FC236}">
                <a16:creationId xmlns:a16="http://schemas.microsoft.com/office/drawing/2014/main" id="{4276C848-9ABB-46C6-B9CF-0C98364FF6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8893" y="3442529"/>
            <a:ext cx="2501900" cy="1270000"/>
          </a:xfrm>
          <a:prstGeom prst="rect">
            <a:avLst/>
          </a:prstGeom>
        </p:spPr>
      </p:pic>
      <p:pic>
        <p:nvPicPr>
          <p:cNvPr id="16" name="Picture 15" descr="Text&#10;&#10;Description automatically generated with low confidence">
            <a:extLst>
              <a:ext uri="{FF2B5EF4-FFF2-40B4-BE49-F238E27FC236}">
                <a16:creationId xmlns:a16="http://schemas.microsoft.com/office/drawing/2014/main" id="{C67A5C79-1143-407D-B6DB-875147656A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9187" y="3429001"/>
            <a:ext cx="24765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r>
              <a:rPr lang="en">
                <a:solidFill>
                  <a:schemeClr val="accent3"/>
                </a:solidFill>
              </a:rPr>
              <a:t>Data Scrubbing</a:t>
            </a:r>
            <a:endParaRPr lang="en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800" cy="4752056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marL="609585" indent="-304792">
              <a:buFont typeface="Source Code Pro"/>
              <a:buChar char="●"/>
              <a:tabLst>
                <a:tab pos="1909186" algn="l"/>
              </a:tabLst>
            </a:pPr>
            <a:r>
              <a:rPr lang="en">
                <a:solidFill>
                  <a:schemeClr val="accent4"/>
                </a:solidFill>
              </a:rPr>
              <a:t>Not all words are useful in a text processing application</a:t>
            </a:r>
          </a:p>
          <a:p>
            <a:pPr marL="914377" indent="-304792">
              <a:buFont typeface="Source Code Pro"/>
              <a:buChar char="●"/>
              <a:tabLst>
                <a:tab pos="1909186" algn="l"/>
              </a:tabLst>
            </a:pPr>
            <a:r>
              <a:rPr lang="en">
                <a:solidFill>
                  <a:schemeClr val="accent3"/>
                </a:solidFill>
              </a:rPr>
              <a:t>It is easy to maintain a list of stopwords that should be removed before normalization</a:t>
            </a:r>
          </a:p>
          <a:p>
            <a:pPr marL="609585" indent="-304792">
              <a:buFont typeface="Source Code Pro"/>
              <a:buChar char="●"/>
              <a:tabLst>
                <a:tab pos="1909186" algn="l"/>
              </a:tabLst>
            </a:pPr>
            <a:r>
              <a:rPr lang="en">
                <a:solidFill>
                  <a:schemeClr val="tx1">
                    <a:lumMod val="75000"/>
                  </a:schemeClr>
                </a:solidFill>
              </a:rPr>
              <a:t>There is often punctuation or other notations that should be removed as well (such as HTML tags)</a:t>
            </a:r>
          </a:p>
          <a:p>
            <a:pPr marL="914377" indent="-304792">
              <a:buFont typeface="Source Code Pro"/>
              <a:buChar char="●"/>
              <a:tabLst>
                <a:tab pos="1909186" algn="l"/>
              </a:tabLst>
            </a:pPr>
            <a:r>
              <a:rPr lang="en">
                <a:solidFill>
                  <a:schemeClr val="accent6">
                    <a:lumMod val="75000"/>
                  </a:schemeClr>
                </a:solidFill>
              </a:rPr>
              <a:t>A library package called BeautifulSoup can handle HTML</a:t>
            </a:r>
          </a:p>
          <a:p>
            <a:pPr marL="914377" indent="-304792">
              <a:buFont typeface="Source Code Pro"/>
              <a:buChar char="●"/>
              <a:tabLst>
                <a:tab pos="1909186" algn="l"/>
              </a:tabLst>
            </a:pPr>
            <a:r>
              <a:rPr lang="en">
                <a:solidFill>
                  <a:schemeClr val="accent5"/>
                </a:solidFill>
              </a:rPr>
              <a:t>Punctuation can be handled by standard string library functions</a:t>
            </a:r>
          </a:p>
        </p:txBody>
      </p:sp>
      <p:pic>
        <p:nvPicPr>
          <p:cNvPr id="4" name="Picture 2" descr="Hal 9000 Icon - ClipArt Best">
            <a:extLst>
              <a:ext uri="{FF2B5EF4-FFF2-40B4-BE49-F238E27FC236}">
                <a16:creationId xmlns:a16="http://schemas.microsoft.com/office/drawing/2014/main" id="{E970F605-A183-49B6-B10D-A8199613C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618" y="76207"/>
            <a:ext cx="1850567" cy="185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37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r>
              <a:rPr lang="en">
                <a:solidFill>
                  <a:schemeClr val="accent3"/>
                </a:solidFill>
              </a:rPr>
              <a:t>Data Sources</a:t>
            </a:r>
            <a:endParaRPr lang="en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471600" cy="4752056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marL="609585" indent="-304792">
              <a:buFont typeface="Source Code Pro"/>
              <a:buChar char="●"/>
              <a:tabLst>
                <a:tab pos="1909186" algn="l"/>
              </a:tabLst>
            </a:pPr>
            <a:r>
              <a:rPr lang="en">
                <a:solidFill>
                  <a:schemeClr val="accent5"/>
                </a:solidFill>
              </a:rPr>
              <a:t>Chapter 5 discusses getting data from a variety of sources</a:t>
            </a:r>
          </a:p>
          <a:p>
            <a:pPr marL="914377" indent="-304792">
              <a:buFont typeface="Source Code Pro"/>
              <a:buChar char="●"/>
              <a:tabLst>
                <a:tab pos="1909186" algn="l"/>
              </a:tabLst>
            </a:pPr>
            <a:r>
              <a:rPr lang="en">
                <a:solidFill>
                  <a:schemeClr val="accent3"/>
                </a:solidFill>
              </a:rPr>
              <a:t>TFDS (</a:t>
            </a:r>
            <a:r>
              <a:rPr lang="en">
                <a:solidFill>
                  <a:schemeClr val="accent6">
                    <a:lumMod val="75000"/>
                  </a:schemeClr>
                </a:solidFill>
              </a:rPr>
              <a:t>TensorFlow</a:t>
            </a:r>
            <a:r>
              <a:rPr lang="en">
                <a:solidFill>
                  <a:schemeClr val="accent3"/>
                </a:solidFill>
              </a:rPr>
              <a:t> Data Sets)</a:t>
            </a:r>
          </a:p>
          <a:p>
            <a:pPr marL="914377" indent="-304792">
              <a:buFont typeface="Source Code Pro"/>
              <a:buChar char="●"/>
              <a:tabLst>
                <a:tab pos="1909186" algn="l"/>
              </a:tabLst>
            </a:pPr>
            <a:r>
              <a:rPr lang="en">
                <a:solidFill>
                  <a:schemeClr val="accent4"/>
                </a:solidFill>
              </a:rPr>
              <a:t>JSON files</a:t>
            </a:r>
          </a:p>
          <a:p>
            <a:pPr marL="914377" indent="-304792">
              <a:buFont typeface="Source Code Pro"/>
              <a:buChar char="●"/>
              <a:tabLst>
                <a:tab pos="1909186" algn="l"/>
              </a:tabLst>
            </a:pPr>
            <a:r>
              <a:rPr lang="en">
                <a:solidFill>
                  <a:srgbClr val="7030A0"/>
                </a:solidFill>
              </a:rPr>
              <a:t>CSV files</a:t>
            </a:r>
          </a:p>
        </p:txBody>
      </p:sp>
      <p:pic>
        <p:nvPicPr>
          <p:cNvPr id="4" name="Picture 2" descr="Hal 9000 Icon - ClipArt Best">
            <a:extLst>
              <a:ext uri="{FF2B5EF4-FFF2-40B4-BE49-F238E27FC236}">
                <a16:creationId xmlns:a16="http://schemas.microsoft.com/office/drawing/2014/main" id="{E970F605-A183-49B6-B10D-A8199613C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618" y="76207"/>
            <a:ext cx="1850567" cy="185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64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r>
              <a:rPr lang="en">
                <a:solidFill>
                  <a:schemeClr val="accent3"/>
                </a:solidFill>
              </a:rPr>
              <a:t>Next Time...</a:t>
            </a:r>
            <a:endParaRPr lang="en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471600" cy="4752056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marL="609585" indent="-304792">
              <a:buFont typeface="Source Code Pro"/>
              <a:buChar char="●"/>
              <a:tabLst>
                <a:tab pos="1909186" algn="l"/>
              </a:tabLst>
            </a:pPr>
            <a:r>
              <a:rPr lang="en">
                <a:solidFill>
                  <a:srgbClr val="7030A0"/>
                </a:solidFill>
              </a:rPr>
              <a:t>Sentiment Analysis (Chapter 6)</a:t>
            </a:r>
          </a:p>
        </p:txBody>
      </p:sp>
      <p:pic>
        <p:nvPicPr>
          <p:cNvPr id="4" name="Picture 2" descr="Hal 9000 Icon - ClipArt Best">
            <a:extLst>
              <a:ext uri="{FF2B5EF4-FFF2-40B4-BE49-F238E27FC236}">
                <a16:creationId xmlns:a16="http://schemas.microsoft.com/office/drawing/2014/main" id="{E970F605-A183-49B6-B10D-A8199613C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618" y="76207"/>
            <a:ext cx="1850567" cy="185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22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gency FB" panose="020B0503020202020204" pitchFamily="34" charset="0"/>
              </a:rPr>
              <a:t>The concept of </a:t>
            </a:r>
            <a:r>
              <a:rPr lang="en-US" altLang="en-US" i="1" dirty="0">
                <a:latin typeface="Agency FB" panose="020B0503020202020204" pitchFamily="34" charset="0"/>
              </a:rPr>
              <a:t>dialect</a:t>
            </a:r>
          </a:p>
        </p:txBody>
      </p:sp>
      <p:grpSp>
        <p:nvGrpSpPr>
          <p:cNvPr id="11291" name="Group 27"/>
          <p:cNvGrpSpPr>
            <a:grpSpLocks/>
          </p:cNvGrpSpPr>
          <p:nvPr/>
        </p:nvGrpSpPr>
        <p:grpSpPr bwMode="auto">
          <a:xfrm>
            <a:off x="3124200" y="2514600"/>
            <a:ext cx="7086600" cy="3352800"/>
            <a:chOff x="1008" y="1584"/>
            <a:chExt cx="4464" cy="2112"/>
          </a:xfrm>
        </p:grpSpPr>
        <p:sp>
          <p:nvSpPr>
            <p:cNvPr id="11276" name="Oval 12"/>
            <p:cNvSpPr>
              <a:spLocks noChangeArrowheads="1"/>
            </p:cNvSpPr>
            <p:nvPr/>
          </p:nvSpPr>
          <p:spPr bwMode="auto">
            <a:xfrm>
              <a:off x="1008" y="1776"/>
              <a:ext cx="2016" cy="1920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77" name="Oval 13"/>
            <p:cNvSpPr>
              <a:spLocks noChangeArrowheads="1"/>
            </p:cNvSpPr>
            <p:nvPr/>
          </p:nvSpPr>
          <p:spPr bwMode="auto">
            <a:xfrm>
              <a:off x="1296" y="2016"/>
              <a:ext cx="864" cy="81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78" name="Oval 14"/>
            <p:cNvSpPr>
              <a:spLocks noChangeArrowheads="1"/>
            </p:cNvSpPr>
            <p:nvPr/>
          </p:nvSpPr>
          <p:spPr bwMode="auto">
            <a:xfrm>
              <a:off x="1392" y="2304"/>
              <a:ext cx="864" cy="8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79" name="Oval 15"/>
            <p:cNvSpPr>
              <a:spLocks noChangeArrowheads="1"/>
            </p:cNvSpPr>
            <p:nvPr/>
          </p:nvSpPr>
          <p:spPr bwMode="auto">
            <a:xfrm>
              <a:off x="1776" y="1968"/>
              <a:ext cx="864" cy="8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0" name="Oval 16"/>
            <p:cNvSpPr>
              <a:spLocks noChangeArrowheads="1"/>
            </p:cNvSpPr>
            <p:nvPr/>
          </p:nvSpPr>
          <p:spPr bwMode="auto">
            <a:xfrm>
              <a:off x="2112" y="2400"/>
              <a:ext cx="864" cy="8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2" name="Line 18"/>
            <p:cNvSpPr>
              <a:spLocks noChangeShapeType="1"/>
            </p:cNvSpPr>
            <p:nvPr/>
          </p:nvSpPr>
          <p:spPr bwMode="auto">
            <a:xfrm flipH="1">
              <a:off x="1584" y="1872"/>
              <a:ext cx="1872" cy="33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1" name="Text Box 17"/>
            <p:cNvSpPr txBox="1">
              <a:spLocks noChangeArrowheads="1"/>
            </p:cNvSpPr>
            <p:nvPr/>
          </p:nvSpPr>
          <p:spPr bwMode="auto">
            <a:xfrm>
              <a:off x="3552" y="1584"/>
              <a:ext cx="1920" cy="8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dirty="0">
                  <a:solidFill>
                    <a:srgbClr val="FFFFFF"/>
                  </a:solidFill>
                  <a:latin typeface="Corbel" panose="020B0503020204020204" pitchFamily="34" charset="0"/>
                </a:rPr>
                <a:t>Dialects used by different speech communities</a:t>
              </a:r>
              <a:endParaRPr lang="es-ES" altLang="en-US" sz="2800" dirty="0">
                <a:solidFill>
                  <a:srgbClr val="FFFFFF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1283" name="Line 19"/>
            <p:cNvSpPr>
              <a:spLocks noChangeShapeType="1"/>
            </p:cNvSpPr>
            <p:nvPr/>
          </p:nvSpPr>
          <p:spPr bwMode="auto">
            <a:xfrm flipH="1">
              <a:off x="2400" y="2016"/>
              <a:ext cx="1104" cy="24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4" name="Line 20"/>
            <p:cNvSpPr>
              <a:spLocks noChangeShapeType="1"/>
            </p:cNvSpPr>
            <p:nvPr/>
          </p:nvSpPr>
          <p:spPr bwMode="auto">
            <a:xfrm flipH="1">
              <a:off x="1680" y="2160"/>
              <a:ext cx="1776" cy="81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5" name="Line 21"/>
            <p:cNvSpPr>
              <a:spLocks noChangeShapeType="1"/>
            </p:cNvSpPr>
            <p:nvPr/>
          </p:nvSpPr>
          <p:spPr bwMode="auto">
            <a:xfrm flipH="1">
              <a:off x="2352" y="2256"/>
              <a:ext cx="1248" cy="76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8" name="Text Box 24"/>
            <p:cNvSpPr txBox="1">
              <a:spLocks noChangeArrowheads="1"/>
            </p:cNvSpPr>
            <p:nvPr/>
          </p:nvSpPr>
          <p:spPr bwMode="auto">
            <a:xfrm>
              <a:off x="3840" y="3072"/>
              <a:ext cx="1296" cy="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dirty="0">
                  <a:solidFill>
                    <a:srgbClr val="FFFFFF"/>
                  </a:solidFill>
                  <a:latin typeface="Corbel" panose="020B0503020204020204" pitchFamily="34" charset="0"/>
                </a:rPr>
                <a:t>Language</a:t>
              </a:r>
              <a:endParaRPr lang="es-ES" altLang="en-US" sz="2800" dirty="0">
                <a:solidFill>
                  <a:srgbClr val="FFFFFF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1289" name="Line 25"/>
            <p:cNvSpPr>
              <a:spLocks noChangeShapeType="1"/>
            </p:cNvSpPr>
            <p:nvPr/>
          </p:nvSpPr>
          <p:spPr bwMode="auto">
            <a:xfrm flipH="1">
              <a:off x="2112" y="3264"/>
              <a:ext cx="1680" cy="9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8747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0F26182-5E27-415D-BD48-C48201BC3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813" y="36487"/>
            <a:ext cx="9530367" cy="67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233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ited states dialect map  language">
            <a:extLst>
              <a:ext uri="{FF2B5EF4-FFF2-40B4-BE49-F238E27FC236}">
                <a16:creationId xmlns:a16="http://schemas.microsoft.com/office/drawing/2014/main" id="{692B3DA2-9651-4431-AB4C-B889C0984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21" y="0"/>
            <a:ext cx="9469759" cy="672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945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ited states dialect map  language">
            <a:extLst>
              <a:ext uri="{FF2B5EF4-FFF2-40B4-BE49-F238E27FC236}">
                <a16:creationId xmlns:a16="http://schemas.microsoft.com/office/drawing/2014/main" id="{8E0D2AD2-DE1A-41BD-BCE1-3C3E99906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21" y="0"/>
            <a:ext cx="9526579" cy="676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007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nited states dialect map  language">
            <a:extLst>
              <a:ext uri="{FF2B5EF4-FFF2-40B4-BE49-F238E27FC236}">
                <a16:creationId xmlns:a16="http://schemas.microsoft.com/office/drawing/2014/main" id="{A17A5F6E-1F88-423A-B9F2-054392D47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21" y="0"/>
            <a:ext cx="96591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88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nited states dialect map  language">
            <a:extLst>
              <a:ext uri="{FF2B5EF4-FFF2-40B4-BE49-F238E27FC236}">
                <a16:creationId xmlns:a16="http://schemas.microsoft.com/office/drawing/2014/main" id="{D7E2F293-47AD-4D15-8FF9-0F364C52A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21" y="0"/>
            <a:ext cx="96591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9B2548-0B26-482B-B2CF-D4109AA8DB74}"/>
              </a:ext>
            </a:extLst>
          </p:cNvPr>
          <p:cNvSpPr txBox="1"/>
          <p:nvPr/>
        </p:nvSpPr>
        <p:spPr>
          <a:xfrm>
            <a:off x="9144000" y="6481482"/>
            <a:ext cx="2616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3"/>
              </a:rPr>
              <a:t>http://dialect.redlog.net/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11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9778429-FCDE-4617-A025-AACA5DB55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Text Processing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E59AEE5-0E09-4651-8A3A-A1C6A8761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Regular Expressions</a:t>
            </a:r>
          </a:p>
          <a:p>
            <a:pPr lvl="1"/>
            <a:r>
              <a:rPr lang="en-US"/>
              <a:t>What are they?</a:t>
            </a:r>
          </a:p>
          <a:p>
            <a:pPr lvl="1"/>
            <a:r>
              <a:rPr lang="en-US"/>
              <a:t>What are they good for?</a:t>
            </a:r>
          </a:p>
          <a:p>
            <a:endParaRPr lang="en-US"/>
          </a:p>
          <a:p>
            <a:r>
              <a:rPr lang="en-US"/>
              <a:t>Word Tokenization</a:t>
            </a:r>
          </a:p>
          <a:p>
            <a:pPr lvl="1"/>
            <a:r>
              <a:rPr lang="en-US"/>
              <a:t>What does this mean?</a:t>
            </a:r>
          </a:p>
          <a:p>
            <a:pPr lvl="1"/>
            <a:r>
              <a:rPr lang="en-US"/>
              <a:t>How do we do it?</a:t>
            </a:r>
          </a:p>
          <a:p>
            <a:endParaRPr lang="en-US"/>
          </a:p>
          <a:p>
            <a:r>
              <a:rPr lang="en-US"/>
              <a:t>Word Normalization</a:t>
            </a:r>
          </a:p>
          <a:p>
            <a:pPr lvl="1"/>
            <a:r>
              <a:rPr lang="en-US"/>
              <a:t>Any idea here?</a:t>
            </a:r>
          </a:p>
        </p:txBody>
      </p:sp>
    </p:spTree>
    <p:extLst>
      <p:ext uri="{BB962C8B-B14F-4D97-AF65-F5344CB8AC3E}">
        <p14:creationId xmlns:p14="http://schemas.microsoft.com/office/powerpoint/2010/main" val="217825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LP-jurafsky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>
            <a:latin typeface="+mn-lt"/>
          </a:defRPr>
        </a:defPPr>
      </a:lstStyle>
    </a:tx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6005</TotalTime>
  <Words>1312</Words>
  <Application>Microsoft Office PowerPoint</Application>
  <PresentationFormat>Widescreen</PresentationFormat>
  <Paragraphs>170</Paragraphs>
  <Slides>28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46" baseType="lpstr">
      <vt:lpstr>Calibri</vt:lpstr>
      <vt:lpstr>Arial</vt:lpstr>
      <vt:lpstr>Calibri Light</vt:lpstr>
      <vt:lpstr>Aparajita</vt:lpstr>
      <vt:lpstr>华文黑体</vt:lpstr>
      <vt:lpstr>Corbel</vt:lpstr>
      <vt:lpstr>Agency FB</vt:lpstr>
      <vt:lpstr>Courier New</vt:lpstr>
      <vt:lpstr>Source Code Pro</vt:lpstr>
      <vt:lpstr>Lucida Sans</vt:lpstr>
      <vt:lpstr>Times</vt:lpstr>
      <vt:lpstr>Wingdings</vt:lpstr>
      <vt:lpstr>Symbol</vt:lpstr>
      <vt:lpstr>Amatic SC</vt:lpstr>
      <vt:lpstr>Clarity</vt:lpstr>
      <vt:lpstr>Default Design</vt:lpstr>
      <vt:lpstr>NLP-jurafsky</vt:lpstr>
      <vt:lpstr>beach-day</vt:lpstr>
      <vt:lpstr>Natural Language Processing</vt:lpstr>
      <vt:lpstr>ALERTS</vt:lpstr>
      <vt:lpstr>The concept of dialect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Text Processing</vt:lpstr>
      <vt:lpstr>RegEx Example</vt:lpstr>
      <vt:lpstr>RegEx Errors</vt:lpstr>
      <vt:lpstr>RegEx Errors</vt:lpstr>
      <vt:lpstr>RegEx Summary</vt:lpstr>
      <vt:lpstr>Text Normalization</vt:lpstr>
      <vt:lpstr>How many words?</vt:lpstr>
      <vt:lpstr>How many words?</vt:lpstr>
      <vt:lpstr>Issues in Tokenization</vt:lpstr>
      <vt:lpstr>Tokenization: language issues</vt:lpstr>
      <vt:lpstr>Tokenization: language issues</vt:lpstr>
      <vt:lpstr>Natural Language Processing in TensorFlow</vt:lpstr>
      <vt:lpstr>Tokenizing in Tensorflow</vt:lpstr>
      <vt:lpstr>SentenceSequence in Tensorflow</vt:lpstr>
      <vt:lpstr>Vocabulary Issues</vt:lpstr>
      <vt:lpstr>Padding</vt:lpstr>
      <vt:lpstr>Padding</vt:lpstr>
      <vt:lpstr>Data Scrubbing</vt:lpstr>
      <vt:lpstr>Data Sources</vt:lpstr>
      <vt:lpstr>Next Time...</vt:lpstr>
    </vt:vector>
  </TitlesOfParts>
  <Company>Otterbein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Intelligence</dc:title>
  <dc:creator>David Stucki</dc:creator>
  <cp:lastModifiedBy>Stucki, David</cp:lastModifiedBy>
  <cp:revision>117</cp:revision>
  <dcterms:created xsi:type="dcterms:W3CDTF">2013-10-29T15:52:47Z</dcterms:created>
  <dcterms:modified xsi:type="dcterms:W3CDTF">2024-10-25T02:41:28Z</dcterms:modified>
</cp:coreProperties>
</file>